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44">
          <p15:clr>
            <a:srgbClr val="A4A3A4"/>
          </p15:clr>
        </p15:guide>
        <p15:guide id="2" pos="1467">
          <p15:clr>
            <a:srgbClr val="9AA0A6"/>
          </p15:clr>
        </p15:guide>
        <p15:guide id="3" pos="165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763871-2B51-490E-9FC0-D6983AB3E96F}">
  <a:tblStyle styleId="{86763871-2B51-490E-9FC0-D6983AB3E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44"/>
        <p:guide pos="1467"/>
        <p:guide pos="16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b4546eb0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b4546eb0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b506356a7_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b506356a7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say that we programmed the analysis in grasshopper and it calculates the number of people in our range, that is all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b50629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b50629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area of a particular function is not a number, but denoted as ‘x’. We can provide 2 times or three times the area if required.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Eg - there can be 2 women and child care units in a district which has a larger population of children.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fb12b93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fb12b93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b506356a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b506356a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b2fd16ec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b2fd16ec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9dfb0529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9dfb0529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Extra control to user to design </a:t>
            </a:r>
            <a:r>
              <a:rPr lang="en"/>
              <a:t>spaces as required.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3045ec80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3045ec80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045ec80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045ec80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b6448e0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b6448e0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b6448e0f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b6448e0f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04131caa4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04131caa4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b506356a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b506356a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b506356a7_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b506356a7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b4546eb0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b4546eb0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b50635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b50635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b506356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b506356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506356a7_7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506356a7_7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Currently the game is designed to be played multiple times to improve the Qualitative Criteria.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incorporate some criteria like ‘Closeness’ and ‘Adjacency’ within the game.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to allow more freedom while designing, this can be instead a part of the Evaluation.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936195a3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936195a3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36195a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36195a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b506356a7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b506356a7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b6448e0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b6448e0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fe0c638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fe0c638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b4546eb0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b4546eb0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936195a3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936195a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b6448e0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b6448e0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b506356a7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b506356a7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b506356a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b506356a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b506356a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b506356a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b506356a7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b506356a7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b506356a7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b506356a7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b506356a7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b506356a7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b506356a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b506356a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04131caa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04131caa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936195a3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936195a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b4546eb05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b4546eb05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b506356a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b506356a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fae51f14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fae51f14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b506356a7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b506356a7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b4546eb05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b4546eb05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b6448e0f9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fb6448e0f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936195a3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936195a3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f936195a3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f936195a3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936195a3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f936195a3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4546eb0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b4546eb0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9a532ec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f9a532ec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have we achieved - 2 floors, etc etc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f936195a3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f936195a3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b506356a7_1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b506356a7_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b506356a7_1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fb506356a7_1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67aee6b0c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67aee6b0c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fb6448e0f9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fb6448e0f9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9f351d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9f351d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configured a game which can be played manually and digitally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9dfb05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9dfb05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b6448e0f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b6448e0f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b4546eb0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b4546eb0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04131caa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04131caa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506356a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b506356a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fe0c638f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fe0c638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fe0c638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fe0c638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-9625" y="1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695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695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urier New"/>
              <a:buChar char="●"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ourier New"/>
              <a:buChar char="○"/>
              <a:defRPr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730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ourier New"/>
              <a:buChar char="■"/>
              <a:def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667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Courier New"/>
              <a:buChar char="●"/>
              <a:defRPr sz="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667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Courier New"/>
              <a:buChar char="○"/>
              <a:defRPr sz="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667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Courier New"/>
              <a:buChar char="■"/>
              <a:defRPr sz="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667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Courier New"/>
              <a:buChar char="●"/>
              <a:defRPr sz="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667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Courier New"/>
              <a:buChar char="○"/>
              <a:defRPr sz="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667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Courier New"/>
              <a:buChar char="■"/>
              <a:defRPr sz="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●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○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■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●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○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■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●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○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Char char="■"/>
              <a:defRPr b="1" sz="15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 flipH="1" rot="-5400000">
            <a:off x="8467500" y="273600"/>
            <a:ext cx="950100" cy="4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sz="8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Google Shape;10;p1"/>
          <p:cNvSpPr/>
          <p:nvPr/>
        </p:nvSpPr>
        <p:spPr>
          <a:xfrm flipH="1" rot="-5400000">
            <a:off x="8467500" y="1223587"/>
            <a:ext cx="950100" cy="4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sz="8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1;p1"/>
          <p:cNvSpPr/>
          <p:nvPr/>
        </p:nvSpPr>
        <p:spPr>
          <a:xfrm flipH="1" rot="-5400000">
            <a:off x="8467500" y="2173574"/>
            <a:ext cx="950100" cy="4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sz="8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Google Shape;12;p1"/>
          <p:cNvSpPr/>
          <p:nvPr/>
        </p:nvSpPr>
        <p:spPr>
          <a:xfrm flipH="1" rot="-5400000">
            <a:off x="8467500" y="3123562"/>
            <a:ext cx="950100" cy="4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sz="8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Google Shape;13;p1"/>
          <p:cNvSpPr/>
          <p:nvPr/>
        </p:nvSpPr>
        <p:spPr>
          <a:xfrm flipH="1" rot="-5400000">
            <a:off x="8467500" y="4073549"/>
            <a:ext cx="950100" cy="4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Conclusion</a:t>
            </a:r>
            <a:endParaRPr sz="8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6200" y="4792825"/>
            <a:ext cx="177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CARETHY+</a:t>
            </a:r>
            <a:r>
              <a:rPr lang="en" sz="8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 Healthcare Center</a:t>
            </a:r>
            <a:endParaRPr sz="8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67100" y="219150"/>
            <a:ext cx="91500" cy="91500"/>
          </a:xfrm>
          <a:prstGeom prst="mathPlus">
            <a:avLst>
              <a:gd fmla="val 16885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85.png"/><Relationship Id="rId7" Type="http://schemas.openxmlformats.org/officeDocument/2006/relationships/image" Target="../media/image9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5IZnAFJmPZs" TargetMode="External"/><Relationship Id="rId4" Type="http://schemas.openxmlformats.org/officeDocument/2006/relationships/image" Target="../media/image9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4.jpg"/><Relationship Id="rId5" Type="http://schemas.openxmlformats.org/officeDocument/2006/relationships/image" Target="../media/image6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4.jpg"/><Relationship Id="rId5" Type="http://schemas.openxmlformats.org/officeDocument/2006/relationships/image" Target="../media/image6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jpg"/><Relationship Id="rId4" Type="http://schemas.openxmlformats.org/officeDocument/2006/relationships/image" Target="../media/image6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71.jpg"/><Relationship Id="rId5" Type="http://schemas.openxmlformats.org/officeDocument/2006/relationships/image" Target="../media/image58.png"/><Relationship Id="rId6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gif"/><Relationship Id="rId4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jpg"/><Relationship Id="rId4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89.png"/><Relationship Id="rId8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835" y="822538"/>
            <a:ext cx="2750325" cy="21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930625" y="4222113"/>
            <a:ext cx="1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Earthy 4.0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80675" y="4622325"/>
            <a:ext cx="86925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Anurag Sonar </a:t>
            </a:r>
            <a:r>
              <a:rPr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5201756 | </a:t>
            </a:r>
            <a:r>
              <a:rPr b="1"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Diederik Jilderda</a:t>
            </a:r>
            <a:r>
              <a:rPr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4096649 | </a:t>
            </a:r>
            <a:r>
              <a:rPr b="1"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Karin Backer </a:t>
            </a:r>
            <a:r>
              <a:rPr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4552962 | </a:t>
            </a:r>
            <a:r>
              <a:rPr b="1"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Pragya Chauhan </a:t>
            </a:r>
            <a:r>
              <a:rPr lang="en" sz="10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5319110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Synthesis in Grasshopper  </a:t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2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67" name="Google Shape;167;p22"/>
          <p:cNvGrpSpPr/>
          <p:nvPr/>
        </p:nvGrpSpPr>
        <p:grpSpPr>
          <a:xfrm>
            <a:off x="5201050" y="1128037"/>
            <a:ext cx="3383100" cy="3066550"/>
            <a:chOff x="5201050" y="1254225"/>
            <a:chExt cx="3383100" cy="3066550"/>
          </a:xfrm>
        </p:grpSpPr>
        <p:pic>
          <p:nvPicPr>
            <p:cNvPr id="168" name="Google Shape;16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1050" y="1254225"/>
              <a:ext cx="3335600" cy="3066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/>
            <p:nvPr/>
          </p:nvSpPr>
          <p:spPr>
            <a:xfrm>
              <a:off x="5262900" y="1258325"/>
              <a:ext cx="1561500" cy="20208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022650" y="1258325"/>
              <a:ext cx="1561500" cy="27096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5262900" y="3321175"/>
              <a:ext cx="1561500" cy="9996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22"/>
          <p:cNvGrpSpPr/>
          <p:nvPr/>
        </p:nvGrpSpPr>
        <p:grpSpPr>
          <a:xfrm>
            <a:off x="258588" y="1122351"/>
            <a:ext cx="4689826" cy="3330300"/>
            <a:chOff x="258588" y="1122351"/>
            <a:chExt cx="4689826" cy="3330300"/>
          </a:xfrm>
        </p:grpSpPr>
        <p:pic>
          <p:nvPicPr>
            <p:cNvPr id="173" name="Google Shape;17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588" y="1122351"/>
              <a:ext cx="4689826" cy="33303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4" name="Google Shape;174;p22"/>
            <p:cNvSpPr/>
            <p:nvPr/>
          </p:nvSpPr>
          <p:spPr>
            <a:xfrm>
              <a:off x="3086100" y="2924725"/>
              <a:ext cx="1182600" cy="1182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Functions </a:t>
            </a:r>
            <a:r>
              <a:rPr lang="en">
                <a:solidFill>
                  <a:schemeClr val="dk1"/>
                </a:solidFill>
              </a:rPr>
              <a:t>by scale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3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075" y="1556147"/>
            <a:ext cx="4819650" cy="20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229225" y="1382325"/>
            <a:ext cx="1285800" cy="236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525" y="2885188"/>
            <a:ext cx="4762968" cy="11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Size of Spatial Units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24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3013525" y="4205300"/>
            <a:ext cx="6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1x1</a:t>
            </a:r>
            <a:endParaRPr sz="1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376275" y="4205300"/>
            <a:ext cx="6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2x2</a:t>
            </a:r>
            <a:endParaRPr sz="1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849675" y="4205300"/>
            <a:ext cx="6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3x2</a:t>
            </a:r>
            <a:endParaRPr sz="1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5" name="Google Shape;195;p24"/>
          <p:cNvCxnSpPr/>
          <p:nvPr/>
        </p:nvCxnSpPr>
        <p:spPr>
          <a:xfrm>
            <a:off x="3351025" y="1756400"/>
            <a:ext cx="0" cy="1415700"/>
          </a:xfrm>
          <a:prstGeom prst="straightConnector1">
            <a:avLst/>
          </a:prstGeom>
          <a:noFill/>
          <a:ln cap="flat" cmpd="sng" w="9525">
            <a:solidFill>
              <a:srgbClr val="B074C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6" name="Google Shape;196;p24"/>
          <p:cNvCxnSpPr/>
          <p:nvPr/>
        </p:nvCxnSpPr>
        <p:spPr>
          <a:xfrm>
            <a:off x="5713775" y="1767550"/>
            <a:ext cx="0" cy="1168500"/>
          </a:xfrm>
          <a:prstGeom prst="straightConnector1">
            <a:avLst/>
          </a:prstGeom>
          <a:noFill/>
          <a:ln cap="flat" cmpd="sng" w="9525">
            <a:solidFill>
              <a:srgbClr val="B074C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7115275" y="1761175"/>
            <a:ext cx="0" cy="864300"/>
          </a:xfrm>
          <a:prstGeom prst="straightConnector1">
            <a:avLst/>
          </a:prstGeom>
          <a:noFill/>
          <a:ln cap="flat" cmpd="sng" w="9525">
            <a:solidFill>
              <a:srgbClr val="B074C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94" y="722737"/>
            <a:ext cx="2212637" cy="20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1251307" y="3208288"/>
            <a:ext cx="183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Double tartan grid: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3.0m primary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2.4m secondary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0.3m bands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4467850" y="1757375"/>
            <a:ext cx="0" cy="900000"/>
          </a:xfrm>
          <a:prstGeom prst="straightConnector1">
            <a:avLst/>
          </a:prstGeom>
          <a:noFill/>
          <a:ln cap="flat" cmpd="sng" w="9525">
            <a:solidFill>
              <a:srgbClr val="B074C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1" name="Google Shape;201;p24"/>
          <p:cNvSpPr txBox="1"/>
          <p:nvPr/>
        </p:nvSpPr>
        <p:spPr>
          <a:xfrm>
            <a:off x="4130350" y="4205300"/>
            <a:ext cx="6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x1</a:t>
            </a:r>
            <a:endParaRPr sz="1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2" name="Google Shape;202;p24"/>
          <p:cNvCxnSpPr>
            <a:stCxn id="198" idx="3"/>
          </p:cNvCxnSpPr>
          <p:nvPr/>
        </p:nvCxnSpPr>
        <p:spPr>
          <a:xfrm>
            <a:off x="2912931" y="1757362"/>
            <a:ext cx="4195500" cy="0"/>
          </a:xfrm>
          <a:prstGeom prst="straightConnector1">
            <a:avLst/>
          </a:prstGeom>
          <a:noFill/>
          <a:ln cap="flat" cmpd="sng" w="9525">
            <a:solidFill>
              <a:srgbClr val="B074C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4"/>
          <p:cNvSpPr txBox="1"/>
          <p:nvPr/>
        </p:nvSpPr>
        <p:spPr>
          <a:xfrm>
            <a:off x="1251307" y="2885188"/>
            <a:ext cx="183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Basis - Circulation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Full Program</a:t>
            </a:r>
            <a:endParaRPr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5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572700"/>
            <a:ext cx="3565622" cy="4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5970275" y="782275"/>
            <a:ext cx="224400" cy="38469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Bubble diagram</a:t>
            </a:r>
            <a:endParaRPr b="1"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388" y="580852"/>
            <a:ext cx="3369575" cy="387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90" y="1142937"/>
            <a:ext cx="3005246" cy="27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383263" y="4392225"/>
            <a:ext cx="340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Bubble diagram of zones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4825413" y="4392225"/>
            <a:ext cx="340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ubble diagram of functions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>
            <a:off x="3771900" y="4606525"/>
            <a:ext cx="75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6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Gamification - Why?</a:t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2298500" y="1157125"/>
            <a:ext cx="45096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Bottom-to-top approach: </a:t>
            </a:r>
            <a:endParaRPr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High degree of </a:t>
            </a:r>
            <a:r>
              <a:rPr b="1" lang="en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flexibility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Directly involving the </a:t>
            </a:r>
            <a:r>
              <a:rPr b="1" lang="en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end user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in the design of their environment can strongly improve the </a:t>
            </a:r>
            <a:r>
              <a:rPr b="1" lang="en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quality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of the plan.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Empowering 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displaced refugees. 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27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</a:t>
            </a:r>
            <a:endParaRPr b="1"/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6075" l="4327" r="17130" t="6504"/>
          <a:stretch/>
        </p:blipFill>
        <p:spPr>
          <a:xfrm>
            <a:off x="2931089" y="2561569"/>
            <a:ext cx="2017874" cy="158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0" l="10856" r="8126" t="6191"/>
          <a:stretch/>
        </p:blipFill>
        <p:spPr>
          <a:xfrm>
            <a:off x="5190723" y="1485900"/>
            <a:ext cx="3051475" cy="26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5">
            <a:alphaModFix amt="80000"/>
          </a:blip>
          <a:srcRect b="4313" l="4353" r="4372" t="3900"/>
          <a:stretch/>
        </p:blipFill>
        <p:spPr>
          <a:xfrm rot="5400000">
            <a:off x="3159914" y="515575"/>
            <a:ext cx="1560273" cy="20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3592375" y="2281875"/>
            <a:ext cx="8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Week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522138" y="4149475"/>
            <a:ext cx="8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Week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6298563" y="4149475"/>
            <a:ext cx="8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Week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28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6">
            <a:alphaModFix/>
          </a:blip>
          <a:srcRect b="0" l="8149" r="27736" t="0"/>
          <a:stretch/>
        </p:blipFill>
        <p:spPr>
          <a:xfrm>
            <a:off x="390325" y="730725"/>
            <a:ext cx="2238582" cy="157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325" y="2575950"/>
            <a:ext cx="2238577" cy="15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1091700" y="4149475"/>
            <a:ext cx="83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Week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Rules of the Game</a:t>
            </a:r>
            <a:endParaRPr/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29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73870" t="0"/>
          <a:stretch/>
        </p:blipFill>
        <p:spPr>
          <a:xfrm>
            <a:off x="209550" y="572700"/>
            <a:ext cx="2190750" cy="4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Rules of the Game</a:t>
            </a:r>
            <a:endParaRPr/>
          </a:p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0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0" l="0" r="35018" t="0"/>
          <a:stretch/>
        </p:blipFill>
        <p:spPr>
          <a:xfrm>
            <a:off x="209550" y="572700"/>
            <a:ext cx="5448300" cy="4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Rules of the Game</a:t>
            </a:r>
            <a:endParaRPr/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31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572708"/>
            <a:ext cx="8384249" cy="419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Site</a:t>
            </a:r>
            <a:endParaRPr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406" y="2674823"/>
            <a:ext cx="2474767" cy="175165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624" y="773825"/>
            <a:ext cx="2474774" cy="1748108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9406" y="773825"/>
            <a:ext cx="2474768" cy="1750182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624" y="2673794"/>
            <a:ext cx="2474768" cy="175020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4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Pygame</a:t>
            </a:r>
            <a:endParaRPr/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0" name="Google Shape;280;p32"/>
          <p:cNvGrpSpPr/>
          <p:nvPr/>
        </p:nvGrpSpPr>
        <p:grpSpPr>
          <a:xfrm>
            <a:off x="547989" y="572700"/>
            <a:ext cx="7941826" cy="4177224"/>
            <a:chOff x="547989" y="572700"/>
            <a:chExt cx="7941826" cy="4177224"/>
          </a:xfrm>
        </p:grpSpPr>
        <p:pic>
          <p:nvPicPr>
            <p:cNvPr id="281" name="Google Shape;281;p32"/>
            <p:cNvPicPr preferRelativeResize="0"/>
            <p:nvPr/>
          </p:nvPicPr>
          <p:blipFill rotWithShape="1">
            <a:blip r:embed="rId3">
              <a:alphaModFix/>
            </a:blip>
            <a:srcRect b="5088" l="1428" r="1399" t="500"/>
            <a:stretch/>
          </p:blipFill>
          <p:spPr>
            <a:xfrm>
              <a:off x="547989" y="572700"/>
              <a:ext cx="7941826" cy="4177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32"/>
            <p:cNvSpPr/>
            <p:nvPr/>
          </p:nvSpPr>
          <p:spPr>
            <a:xfrm>
              <a:off x="6668175" y="1093000"/>
              <a:ext cx="367500" cy="30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Pygame - demonstration</a:t>
            </a:r>
            <a:endParaRPr/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3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Earthy 4.0 &#10;Demonstration of the Carethy+ game by group 6. Enjoy!" id="290" name="Google Shape;290;p33" title="Carethy+ Demonstr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601" y="416775"/>
            <a:ext cx="5746600" cy="4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Plan Configuration</a:t>
            </a:r>
            <a:endParaRPr/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0" y="708275"/>
            <a:ext cx="6304449" cy="42029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34"/>
          <p:cNvSpPr/>
          <p:nvPr/>
        </p:nvSpPr>
        <p:spPr>
          <a:xfrm>
            <a:off x="6835875" y="708275"/>
            <a:ext cx="433200" cy="433200"/>
          </a:xfrm>
          <a:prstGeom prst="rect">
            <a:avLst/>
          </a:prstGeom>
          <a:solidFill>
            <a:srgbClr val="EE64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6835875" y="1336546"/>
            <a:ext cx="433200" cy="433200"/>
          </a:xfrm>
          <a:prstGeom prst="rect">
            <a:avLst/>
          </a:prstGeom>
          <a:solidFill>
            <a:srgbClr val="B074C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6835875" y="1964817"/>
            <a:ext cx="433200" cy="433200"/>
          </a:xfrm>
          <a:prstGeom prst="rect">
            <a:avLst/>
          </a:prstGeom>
          <a:solidFill>
            <a:srgbClr val="E59F5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6835875" y="2593088"/>
            <a:ext cx="433200" cy="433200"/>
          </a:xfrm>
          <a:prstGeom prst="rect">
            <a:avLst/>
          </a:prstGeom>
          <a:solidFill>
            <a:srgbClr val="E085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6835875" y="3221359"/>
            <a:ext cx="433200" cy="4332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6835875" y="3849630"/>
            <a:ext cx="433200" cy="433200"/>
          </a:xfrm>
          <a:prstGeom prst="rect">
            <a:avLst/>
          </a:prstGeom>
          <a:solidFill>
            <a:srgbClr val="CBC7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6835875" y="4477901"/>
            <a:ext cx="433200" cy="433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 txBox="1"/>
          <p:nvPr/>
        </p:nvSpPr>
        <p:spPr>
          <a:xfrm>
            <a:off x="7321950" y="740225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Entrance Zone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7321950" y="1364513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General Zone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7321950" y="1988788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Emergency Zone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7321950" y="2609063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Outpatient Zone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7321950" y="3240000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Inpatient Zone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7321950" y="3842950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Admin Zone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7321950" y="4491188"/>
            <a:ext cx="160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Courtyards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167100" y="219150"/>
            <a:ext cx="91500" cy="91500"/>
          </a:xfrm>
          <a:prstGeom prst="mathPlus">
            <a:avLst>
              <a:gd fmla="val 16885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floor plan </a:t>
            </a:r>
            <a:endParaRPr/>
          </a:p>
        </p:txBody>
      </p:sp>
      <p:sp>
        <p:nvSpPr>
          <p:cNvPr id="319" name="Google Shape;319;p3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1144150" y="438750"/>
            <a:ext cx="1435800" cy="2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14182" l="76463" r="0" t="9852"/>
          <a:stretch/>
        </p:blipFill>
        <p:spPr>
          <a:xfrm>
            <a:off x="6784725" y="572700"/>
            <a:ext cx="1352950" cy="31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4">
            <a:alphaModFix/>
          </a:blip>
          <a:srcRect b="0" l="0" r="23559" t="0"/>
          <a:stretch/>
        </p:blipFill>
        <p:spPr>
          <a:xfrm>
            <a:off x="1993963" y="572700"/>
            <a:ext cx="4394076" cy="419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floor plan </a:t>
            </a:r>
            <a:endParaRPr/>
          </a:p>
        </p:txBody>
      </p:sp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1103700" y="439350"/>
            <a:ext cx="1435800" cy="2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 b="14182" l="76463" r="0" t="9852"/>
          <a:stretch/>
        </p:blipFill>
        <p:spPr>
          <a:xfrm>
            <a:off x="6784725" y="572700"/>
            <a:ext cx="1352950" cy="31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 rotWithShape="1">
          <a:blip r:embed="rId4">
            <a:alphaModFix/>
          </a:blip>
          <a:srcRect b="0" l="0" r="23159" t="0"/>
          <a:stretch/>
        </p:blipFill>
        <p:spPr>
          <a:xfrm>
            <a:off x="1993975" y="572700"/>
            <a:ext cx="4417024" cy="419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>
            <a:off x="11225" y="11225"/>
            <a:ext cx="8726100" cy="39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812"/>
            <a:ext cx="8737200" cy="49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Evaluation of the Plan</a:t>
            </a:r>
            <a:endParaRPr/>
          </a:p>
        </p:txBody>
      </p:sp>
      <p:sp>
        <p:nvSpPr>
          <p:cNvPr id="341" name="Google Shape;341;p3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7"/>
          <p:cNvSpPr/>
          <p:nvPr/>
        </p:nvSpPr>
        <p:spPr>
          <a:xfrm flipH="1" rot="-5400000">
            <a:off x="8467475" y="1302175"/>
            <a:ext cx="950100" cy="24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167100" y="219150"/>
            <a:ext cx="91500" cy="91500"/>
          </a:xfrm>
          <a:prstGeom prst="mathPlus">
            <a:avLst>
              <a:gd fmla="val 16885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Shaping Vision</a:t>
            </a:r>
            <a:endParaRPr b="1"/>
          </a:p>
        </p:txBody>
      </p:sp>
      <p:sp>
        <p:nvSpPr>
          <p:cNvPr id="349" name="Google Shape;349;p3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38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3564126" y="3759425"/>
            <a:ext cx="1646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Effective load distribution with Large openings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6636938" y="3759425"/>
            <a:ext cx="1646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Flexibility in Wall openings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491288" y="3759425"/>
            <a:ext cx="1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Structural Modularity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29982" l="0" r="0" t="29986"/>
          <a:stretch/>
        </p:blipFill>
        <p:spPr>
          <a:xfrm>
            <a:off x="127025" y="1325624"/>
            <a:ext cx="8520602" cy="24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Simplification</a:t>
            </a:r>
            <a:endParaRPr b="1"/>
          </a:p>
        </p:txBody>
      </p:sp>
      <p:sp>
        <p:nvSpPr>
          <p:cNvPr id="360" name="Google Shape;360;p3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9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29982" l="0" r="0" t="29986"/>
          <a:stretch/>
        </p:blipFill>
        <p:spPr>
          <a:xfrm>
            <a:off x="127025" y="1325624"/>
            <a:ext cx="8520602" cy="2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1368588" y="3735525"/>
            <a:ext cx="1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Sharing the load in between 2 units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6128988" y="3735525"/>
            <a:ext cx="1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Splitting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into self standing units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1368588" y="863925"/>
            <a:ext cx="16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 Modular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6128988" y="863925"/>
            <a:ext cx="16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Modular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Simplification</a:t>
            </a:r>
            <a:endParaRPr b="1"/>
          </a:p>
        </p:txBody>
      </p:sp>
      <p:sp>
        <p:nvSpPr>
          <p:cNvPr id="372" name="Google Shape;372;p4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0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9245" l="2104" r="0" t="2950"/>
          <a:stretch/>
        </p:blipFill>
        <p:spPr>
          <a:xfrm>
            <a:off x="352500" y="1325625"/>
            <a:ext cx="3803075" cy="24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/>
        </p:nvSpPr>
        <p:spPr>
          <a:xfrm>
            <a:off x="1505563" y="3735525"/>
            <a:ext cx="164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Align the opening sizes within the walls of different units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5664051" y="3735525"/>
            <a:ext cx="1646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Proportions behind setting up the opening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 rotWithShape="1">
          <a:blip r:embed="rId4">
            <a:alphaModFix/>
          </a:blip>
          <a:srcRect b="5156" l="0" r="0" t="5156"/>
          <a:stretch/>
        </p:blipFill>
        <p:spPr>
          <a:xfrm>
            <a:off x="4585725" y="1366800"/>
            <a:ext cx="3803075" cy="24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Tessellations Workflow</a:t>
            </a:r>
            <a:endParaRPr b="1"/>
          </a:p>
        </p:txBody>
      </p:sp>
      <p:sp>
        <p:nvSpPr>
          <p:cNvPr id="383" name="Google Shape;383;p4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1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b="7024" l="8364" r="11055" t="12692"/>
          <a:stretch/>
        </p:blipFill>
        <p:spPr>
          <a:xfrm>
            <a:off x="199800" y="614700"/>
            <a:ext cx="8520602" cy="396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Current Facilities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625" y="773825"/>
            <a:ext cx="5090549" cy="359584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5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Tessellations- Initial </a:t>
            </a:r>
            <a:r>
              <a:rPr lang="en"/>
              <a:t>Explorations</a:t>
            </a:r>
            <a:endParaRPr b="1"/>
          </a:p>
        </p:txBody>
      </p:sp>
      <p:sp>
        <p:nvSpPr>
          <p:cNvPr id="391" name="Google Shape;391;p4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2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3">
            <a:alphaModFix/>
          </a:blip>
          <a:srcRect b="10299" l="0" r="0" t="10291"/>
          <a:stretch/>
        </p:blipFill>
        <p:spPr>
          <a:xfrm>
            <a:off x="-176250" y="919100"/>
            <a:ext cx="9241498" cy="333613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2"/>
          <p:cNvSpPr txBox="1"/>
          <p:nvPr/>
        </p:nvSpPr>
        <p:spPr>
          <a:xfrm>
            <a:off x="172788" y="4116525"/>
            <a:ext cx="16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1x1 Spatial Unit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2262888" y="4116525"/>
            <a:ext cx="16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2x2 Spatial Unit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5653802" y="4116525"/>
            <a:ext cx="192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3x2 Spatial Unit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Chosen Tessellation</a:t>
            </a:r>
            <a:r>
              <a:rPr lang="en"/>
              <a:t>- 1x1 Spatial Unit</a:t>
            </a:r>
            <a:endParaRPr b="1"/>
          </a:p>
        </p:txBody>
      </p:sp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3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 rotWithShape="1">
          <a:blip r:embed="rId3">
            <a:alphaModFix/>
          </a:blip>
          <a:srcRect b="19056" l="0" r="0" t="22985"/>
          <a:stretch/>
        </p:blipFill>
        <p:spPr>
          <a:xfrm>
            <a:off x="0" y="1449300"/>
            <a:ext cx="8520602" cy="22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 txBox="1"/>
          <p:nvPr/>
        </p:nvSpPr>
        <p:spPr>
          <a:xfrm>
            <a:off x="735763" y="3735525"/>
            <a:ext cx="16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 Tessellation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3527813" y="3735525"/>
            <a:ext cx="1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Quad Sub-division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Constant level - 3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6319877" y="3735525"/>
            <a:ext cx="19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Dynamically Relaxed Mesh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Length factor - 0.5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Strength - 5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Vertex load - 0.05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Chosen Tessellations- 3x2 Spatial Unit</a:t>
            </a:r>
            <a:endParaRPr b="1"/>
          </a:p>
        </p:txBody>
      </p:sp>
      <p:sp>
        <p:nvSpPr>
          <p:cNvPr id="413" name="Google Shape;413;p4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44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5" name="Google Shape;415;p44"/>
          <p:cNvPicPr preferRelativeResize="0"/>
          <p:nvPr/>
        </p:nvPicPr>
        <p:blipFill rotWithShape="1">
          <a:blip r:embed="rId3">
            <a:alphaModFix/>
          </a:blip>
          <a:srcRect b="0" l="0" r="65111" t="0"/>
          <a:stretch/>
        </p:blipFill>
        <p:spPr>
          <a:xfrm>
            <a:off x="0" y="1016050"/>
            <a:ext cx="2972723" cy="38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4"/>
          <p:cNvSpPr txBox="1"/>
          <p:nvPr/>
        </p:nvSpPr>
        <p:spPr>
          <a:xfrm>
            <a:off x="735763" y="3735525"/>
            <a:ext cx="16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 Tessellation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3527813" y="3735525"/>
            <a:ext cx="1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Quad Sub-division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Constant level - 3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44"/>
          <p:cNvSpPr txBox="1"/>
          <p:nvPr/>
        </p:nvSpPr>
        <p:spPr>
          <a:xfrm>
            <a:off x="6319877" y="3735525"/>
            <a:ext cx="19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Dynamically Relaxed Mesh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Length factor - 0.5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Strength - 7.5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Vertex load - 0.05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3">
            <a:alphaModFix/>
          </a:blip>
          <a:srcRect b="0" l="35157" r="34355" t="0"/>
          <a:stretch/>
        </p:blipFill>
        <p:spPr>
          <a:xfrm>
            <a:off x="3086100" y="787450"/>
            <a:ext cx="2597663" cy="38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 rotWithShape="1">
          <a:blip r:embed="rId3">
            <a:alphaModFix/>
          </a:blip>
          <a:srcRect b="-3939" l="65111" r="0" t="3940"/>
          <a:stretch/>
        </p:blipFill>
        <p:spPr>
          <a:xfrm>
            <a:off x="5794562" y="635050"/>
            <a:ext cx="2972723" cy="3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Considerations</a:t>
            </a:r>
            <a:endParaRPr b="1"/>
          </a:p>
        </p:txBody>
      </p:sp>
      <p:sp>
        <p:nvSpPr>
          <p:cNvPr id="426" name="Google Shape;426;p45"/>
          <p:cNvSpPr/>
          <p:nvPr/>
        </p:nvSpPr>
        <p:spPr>
          <a:xfrm>
            <a:off x="9144000" y="1245079"/>
            <a:ext cx="1662000" cy="1605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force on column</a:t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b="3381" l="0" r="15023" t="0"/>
          <a:stretch/>
        </p:blipFill>
        <p:spPr>
          <a:xfrm>
            <a:off x="2699675" y="610652"/>
            <a:ext cx="2101549" cy="419704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/>
        </p:nvSpPr>
        <p:spPr>
          <a:xfrm>
            <a:off x="129625" y="3521275"/>
            <a:ext cx="302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Dead load of column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Dead load of shell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Dead load of sand infill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Dead load of walls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Live load on first floor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Live load on roof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Snow load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AutoNum type="arabicPeriod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Wind load</a:t>
            </a:r>
            <a:endParaRPr baseline="30000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450" y="690651"/>
            <a:ext cx="2492748" cy="31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8067491" y="797125"/>
            <a:ext cx="45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6057366" y="797125"/>
            <a:ext cx="45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5973377" y="517200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+0.06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6057366" y="1746875"/>
            <a:ext cx="45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5973377" y="2278875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-1.43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8067491" y="1746863"/>
            <a:ext cx="45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8067502" y="2278850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1.43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6057366" y="2997250"/>
            <a:ext cx="45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5973377" y="3529250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-1.37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8067491" y="2997238"/>
            <a:ext cx="45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8067502" y="3757825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-1.49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7231525" y="1156825"/>
            <a:ext cx="323700" cy="323700"/>
          </a:xfrm>
          <a:prstGeom prst="mathPlus">
            <a:avLst>
              <a:gd fmla="val 23520" name="adj1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7231525" y="2618950"/>
            <a:ext cx="323700" cy="323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 txBox="1"/>
          <p:nvPr/>
        </p:nvSpPr>
        <p:spPr>
          <a:xfrm>
            <a:off x="5786200" y="4366050"/>
            <a:ext cx="29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Maximum compression:	-1.50 N/mm</a:t>
            </a:r>
            <a:r>
              <a:rPr baseline="30000"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Prefered tension:		+0.00 N/mm</a:t>
            </a:r>
            <a:r>
              <a:rPr baseline="30000"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aseline="30000"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8077814" y="1062400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-0.06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4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45"/>
          <p:cNvSpPr txBox="1"/>
          <p:nvPr/>
        </p:nvSpPr>
        <p:spPr>
          <a:xfrm>
            <a:off x="5549602" y="2696625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128 kN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5549602" y="1488413"/>
            <a:ext cx="54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128 kN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5172700" y="2927225"/>
            <a:ext cx="61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0.3 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kN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5172700" y="483875"/>
            <a:ext cx="61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0.3 kN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Properties &amp; Load Cases </a:t>
            </a:r>
            <a:endParaRPr b="1"/>
          </a:p>
        </p:txBody>
      </p:sp>
      <p:sp>
        <p:nvSpPr>
          <p:cNvPr id="456" name="Google Shape;456;p46"/>
          <p:cNvSpPr/>
          <p:nvPr/>
        </p:nvSpPr>
        <p:spPr>
          <a:xfrm>
            <a:off x="9144000" y="0"/>
            <a:ext cx="1532400" cy="157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properties (table)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Karamba Analysis of Load cases</a:t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8" name="Google Shape;458;p46"/>
          <p:cNvPicPr preferRelativeResize="0"/>
          <p:nvPr/>
        </p:nvPicPr>
        <p:blipFill rotWithShape="1">
          <a:blip r:embed="rId3">
            <a:alphaModFix/>
          </a:blip>
          <a:srcRect b="0" l="33293" r="35625" t="0"/>
          <a:stretch/>
        </p:blipFill>
        <p:spPr>
          <a:xfrm>
            <a:off x="5699694" y="1297800"/>
            <a:ext cx="1333606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 rotWithShape="1">
          <a:blip r:embed="rId4">
            <a:alphaModFix/>
          </a:blip>
          <a:srcRect b="0" l="30871" r="32186" t="0"/>
          <a:stretch/>
        </p:blipFill>
        <p:spPr>
          <a:xfrm>
            <a:off x="7033302" y="1297800"/>
            <a:ext cx="1585101" cy="1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6"/>
          <p:cNvPicPr preferRelativeResize="0"/>
          <p:nvPr/>
        </p:nvPicPr>
        <p:blipFill rotWithShape="1">
          <a:blip r:embed="rId5">
            <a:alphaModFix/>
          </a:blip>
          <a:srcRect b="0" l="24492" r="24492" t="0"/>
          <a:stretch/>
        </p:blipFill>
        <p:spPr>
          <a:xfrm>
            <a:off x="3069820" y="1297800"/>
            <a:ext cx="2188943" cy="19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3471688" y="3505775"/>
            <a:ext cx="164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Case 1: Without first floor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528688" y="3858975"/>
            <a:ext cx="15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Weight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Wind Load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Snow Load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Live Load (roof)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6392863" y="3505775"/>
            <a:ext cx="153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Case 2: With first floor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6392850" y="3858975"/>
            <a:ext cx="1532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Wall Infill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Sand Infill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Self Weight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Wind Load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Snow Load</a:t>
            </a:r>
            <a:br>
              <a:rPr lang="en" sz="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Live Load (roof)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Live Load (first flr)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65" name="Google Shape;465;p46"/>
          <p:cNvGraphicFramePr/>
          <p:nvPr/>
        </p:nvGraphicFramePr>
        <p:xfrm>
          <a:off x="118675" y="159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{86763871-2B51-490E-9FC0-D6983AB3E96F}</a:tableStyleId>
              </a:tblPr>
              <a:tblGrid>
                <a:gridCol w="1756175"/>
                <a:gridCol w="9714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Family</a:t>
                      </a:r>
                      <a:endParaRPr b="1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Earth Blocks</a:t>
                      </a:r>
                      <a:endParaRPr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Young’s Modulus (KN/cm</a:t>
                      </a:r>
                      <a:r>
                        <a:rPr b="1" baseline="30000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Density (KN/m</a:t>
                      </a:r>
                      <a:r>
                        <a:rPr b="1" baseline="30000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Shell thickness (m)</a:t>
                      </a:r>
                      <a:endParaRPr b="1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</a:t>
                      </a:r>
                      <a:endParaRPr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Compressive Strength (kN/cm</a:t>
                      </a:r>
                      <a:r>
                        <a:rPr b="1" baseline="30000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-15.0e</a:t>
                      </a:r>
                      <a:r>
                        <a:rPr baseline="30000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-2</a:t>
                      </a:r>
                      <a:endParaRPr baseline="30000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Tensile Strength (kN/cm</a:t>
                      </a:r>
                      <a:r>
                        <a:rPr b="1" baseline="30000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b="1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+1.50e</a:t>
                      </a:r>
                      <a:r>
                        <a:rPr baseline="30000" lang="en" sz="7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-2</a:t>
                      </a:r>
                      <a:endParaRPr baseline="30000" sz="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6" name="Google Shape;466;p46"/>
          <p:cNvSpPr txBox="1"/>
          <p:nvPr/>
        </p:nvSpPr>
        <p:spPr>
          <a:xfrm>
            <a:off x="118676" y="3505775"/>
            <a:ext cx="164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Material Properties_karamba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p4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Analysis_Shell</a:t>
            </a:r>
            <a:endParaRPr b="1"/>
          </a:p>
        </p:txBody>
      </p:sp>
      <p:sp>
        <p:nvSpPr>
          <p:cNvPr id="473" name="Google Shape;473;p4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47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47"/>
          <p:cNvSpPr txBox="1"/>
          <p:nvPr>
            <p:ph idx="4294967295" type="body"/>
          </p:nvPr>
        </p:nvSpPr>
        <p:spPr>
          <a:xfrm>
            <a:off x="118675" y="572700"/>
            <a:ext cx="2841600" cy="27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Shell analysis karamba</a:t>
            </a:r>
            <a:endParaRPr b="1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Unit Size:		3m x 3m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Number of Supports:	4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Column Size: 		0.3m x 0.3m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Apex height: 		3.9m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tensile: 		1.5 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compression:	0.15 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displacement:   1.50cm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76" name="Google Shape;476;p47"/>
          <p:cNvPicPr preferRelativeResize="0"/>
          <p:nvPr/>
        </p:nvPicPr>
        <p:blipFill rotWithShape="1">
          <a:blip r:embed="rId3">
            <a:alphaModFix/>
          </a:blip>
          <a:srcRect b="0" l="26094" r="26094" t="0"/>
          <a:stretch/>
        </p:blipFill>
        <p:spPr>
          <a:xfrm>
            <a:off x="222924" y="2825525"/>
            <a:ext cx="1869148" cy="1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7"/>
          <p:cNvSpPr txBox="1"/>
          <p:nvPr/>
        </p:nvSpPr>
        <p:spPr>
          <a:xfrm>
            <a:off x="118675" y="4520750"/>
            <a:ext cx="219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Load Case 1: Without first floor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8" name="Google Shape;478;p47"/>
          <p:cNvGrpSpPr/>
          <p:nvPr/>
        </p:nvGrpSpPr>
        <p:grpSpPr>
          <a:xfrm>
            <a:off x="5954250" y="572700"/>
            <a:ext cx="2679800" cy="2080700"/>
            <a:chOff x="5954250" y="2786400"/>
            <a:chExt cx="2679800" cy="2080700"/>
          </a:xfrm>
        </p:grpSpPr>
        <p:pic>
          <p:nvPicPr>
            <p:cNvPr id="479" name="Google Shape;479;p47"/>
            <p:cNvPicPr preferRelativeResize="0"/>
            <p:nvPr/>
          </p:nvPicPr>
          <p:blipFill rotWithShape="1">
            <a:blip r:embed="rId4">
              <a:alphaModFix/>
            </a:blip>
            <a:srcRect b="0" l="25190" r="23797" t="0"/>
            <a:stretch/>
          </p:blipFill>
          <p:spPr>
            <a:xfrm>
              <a:off x="5954250" y="2850075"/>
              <a:ext cx="1960125" cy="174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47"/>
            <p:cNvSpPr txBox="1"/>
            <p:nvPr/>
          </p:nvSpPr>
          <p:spPr>
            <a:xfrm>
              <a:off x="7101650" y="27864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25% deformation</a:t>
              </a:r>
              <a:endParaRPr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1" name="Google Shape;481;p47"/>
            <p:cNvSpPr txBox="1"/>
            <p:nvPr/>
          </p:nvSpPr>
          <p:spPr>
            <a:xfrm>
              <a:off x="7101650" y="43102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1.31e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-1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 cm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2" name="Google Shape;482;p47"/>
            <p:cNvSpPr txBox="1"/>
            <p:nvPr/>
          </p:nvSpPr>
          <p:spPr>
            <a:xfrm>
              <a:off x="6168113" y="45746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Analysis_Displacement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83" name="Google Shape;483;p47"/>
          <p:cNvGrpSpPr/>
          <p:nvPr/>
        </p:nvGrpSpPr>
        <p:grpSpPr>
          <a:xfrm>
            <a:off x="2895513" y="2732550"/>
            <a:ext cx="5738537" cy="2080700"/>
            <a:chOff x="2895513" y="563000"/>
            <a:chExt cx="5738537" cy="2080700"/>
          </a:xfrm>
        </p:grpSpPr>
        <p:pic>
          <p:nvPicPr>
            <p:cNvPr id="484" name="Google Shape;484;p47"/>
            <p:cNvPicPr preferRelativeResize="0"/>
            <p:nvPr/>
          </p:nvPicPr>
          <p:blipFill rotWithShape="1">
            <a:blip r:embed="rId5">
              <a:alphaModFix/>
            </a:blip>
            <a:srcRect b="0" l="24492" r="24492" t="0"/>
            <a:stretch/>
          </p:blipFill>
          <p:spPr>
            <a:xfrm>
              <a:off x="5954250" y="626675"/>
              <a:ext cx="1960125" cy="174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7"/>
            <p:cNvSpPr txBox="1"/>
            <p:nvPr/>
          </p:nvSpPr>
          <p:spPr>
            <a:xfrm>
              <a:off x="7101650" y="5630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-1.03e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-1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6" name="Google Shape;486;p47"/>
            <p:cNvSpPr txBox="1"/>
            <p:nvPr/>
          </p:nvSpPr>
          <p:spPr>
            <a:xfrm>
              <a:off x="7101650" y="20868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 Tension</a:t>
              </a:r>
              <a:endParaRPr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87" name="Google Shape;487;p47"/>
            <p:cNvSpPr txBox="1"/>
            <p:nvPr/>
          </p:nvSpPr>
          <p:spPr>
            <a:xfrm>
              <a:off x="6168113" y="23512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Analysis_Compression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488" name="Google Shape;488;p47"/>
            <p:cNvPicPr preferRelativeResize="0"/>
            <p:nvPr/>
          </p:nvPicPr>
          <p:blipFill rotWithShape="1">
            <a:blip r:embed="rId6">
              <a:alphaModFix/>
            </a:blip>
            <a:srcRect b="0" l="24492" r="24492" t="0"/>
            <a:stretch/>
          </p:blipFill>
          <p:spPr>
            <a:xfrm>
              <a:off x="2895513" y="626675"/>
              <a:ext cx="1960125" cy="174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47"/>
            <p:cNvSpPr txBox="1"/>
            <p:nvPr/>
          </p:nvSpPr>
          <p:spPr>
            <a:xfrm>
              <a:off x="4042913" y="5630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-5.18e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-2</a:t>
              </a: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kN/cm2</a:t>
              </a:r>
              <a:endParaRPr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0" name="Google Shape;490;p47"/>
            <p:cNvSpPr txBox="1"/>
            <p:nvPr/>
          </p:nvSpPr>
          <p:spPr>
            <a:xfrm>
              <a:off x="4042913" y="20868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+3.30e</a:t>
              </a:r>
              <a:r>
                <a:rPr baseline="30000"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-3</a:t>
              </a:r>
              <a:r>
                <a:rPr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kN/cm2</a:t>
              </a:r>
              <a:endParaRPr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91" name="Google Shape;491;p47"/>
            <p:cNvSpPr txBox="1"/>
            <p:nvPr/>
          </p:nvSpPr>
          <p:spPr>
            <a:xfrm>
              <a:off x="3109375" y="23512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Analysis_Tension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Analysis_Shell</a:t>
            </a:r>
            <a:endParaRPr b="1"/>
          </a:p>
        </p:txBody>
      </p:sp>
      <p:sp>
        <p:nvSpPr>
          <p:cNvPr id="497" name="Google Shape;497;p4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48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118675" y="4520750"/>
            <a:ext cx="219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Load Case 2: With First floor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00" name="Google Shape;500;p48"/>
          <p:cNvGrpSpPr/>
          <p:nvPr/>
        </p:nvGrpSpPr>
        <p:grpSpPr>
          <a:xfrm>
            <a:off x="5954250" y="572700"/>
            <a:ext cx="2679800" cy="2080700"/>
            <a:chOff x="5954250" y="2786400"/>
            <a:chExt cx="2679800" cy="2080700"/>
          </a:xfrm>
        </p:grpSpPr>
        <p:pic>
          <p:nvPicPr>
            <p:cNvPr id="501" name="Google Shape;501;p48"/>
            <p:cNvPicPr preferRelativeResize="0"/>
            <p:nvPr/>
          </p:nvPicPr>
          <p:blipFill rotWithShape="1">
            <a:blip r:embed="rId3">
              <a:alphaModFix/>
            </a:blip>
            <a:srcRect b="0" l="24492" r="24492" t="0"/>
            <a:stretch/>
          </p:blipFill>
          <p:spPr>
            <a:xfrm>
              <a:off x="5954250" y="2850075"/>
              <a:ext cx="1960125" cy="174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8"/>
            <p:cNvSpPr txBox="1"/>
            <p:nvPr/>
          </p:nvSpPr>
          <p:spPr>
            <a:xfrm>
              <a:off x="7101650" y="27864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25% deformation</a:t>
              </a:r>
              <a:endParaRPr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3" name="Google Shape;503;p48"/>
            <p:cNvSpPr txBox="1"/>
            <p:nvPr/>
          </p:nvSpPr>
          <p:spPr>
            <a:xfrm>
              <a:off x="7101650" y="43102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1.09e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-1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 cm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4" name="Google Shape;504;p48"/>
            <p:cNvSpPr txBox="1"/>
            <p:nvPr/>
          </p:nvSpPr>
          <p:spPr>
            <a:xfrm>
              <a:off x="6168113" y="45746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Analysis_Displacement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05" name="Google Shape;505;p48"/>
          <p:cNvGrpSpPr/>
          <p:nvPr/>
        </p:nvGrpSpPr>
        <p:grpSpPr>
          <a:xfrm>
            <a:off x="2895513" y="2732550"/>
            <a:ext cx="5738537" cy="2080700"/>
            <a:chOff x="2895513" y="563000"/>
            <a:chExt cx="5738537" cy="2080700"/>
          </a:xfrm>
        </p:grpSpPr>
        <p:pic>
          <p:nvPicPr>
            <p:cNvPr id="506" name="Google Shape;506;p48"/>
            <p:cNvPicPr preferRelativeResize="0"/>
            <p:nvPr/>
          </p:nvPicPr>
          <p:blipFill rotWithShape="1">
            <a:blip r:embed="rId4">
              <a:alphaModFix/>
            </a:blip>
            <a:srcRect b="0" l="24492" r="24492" t="0"/>
            <a:stretch/>
          </p:blipFill>
          <p:spPr>
            <a:xfrm>
              <a:off x="5954250" y="626675"/>
              <a:ext cx="1960125" cy="174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48"/>
            <p:cNvSpPr txBox="1"/>
            <p:nvPr/>
          </p:nvSpPr>
          <p:spPr>
            <a:xfrm>
              <a:off x="7101650" y="5630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-2.53e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-2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8" name="Google Shape;508;p48"/>
            <p:cNvSpPr txBox="1"/>
            <p:nvPr/>
          </p:nvSpPr>
          <p:spPr>
            <a:xfrm>
              <a:off x="7101650" y="20868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+3.72e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-4</a:t>
              </a: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09" name="Google Shape;509;p48"/>
            <p:cNvSpPr txBox="1"/>
            <p:nvPr/>
          </p:nvSpPr>
          <p:spPr>
            <a:xfrm>
              <a:off x="6168113" y="23512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Analysis_Compression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510" name="Google Shape;510;p48"/>
            <p:cNvPicPr preferRelativeResize="0"/>
            <p:nvPr/>
          </p:nvPicPr>
          <p:blipFill rotWithShape="1">
            <a:blip r:embed="rId5">
              <a:alphaModFix/>
            </a:blip>
            <a:srcRect b="0" l="24492" r="24492" t="0"/>
            <a:stretch/>
          </p:blipFill>
          <p:spPr>
            <a:xfrm>
              <a:off x="2895513" y="626675"/>
              <a:ext cx="1960125" cy="174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48"/>
            <p:cNvSpPr txBox="1"/>
            <p:nvPr/>
          </p:nvSpPr>
          <p:spPr>
            <a:xfrm>
              <a:off x="4042913" y="5630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-9.55e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-3</a:t>
              </a: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2" name="Google Shape;512;p48"/>
            <p:cNvSpPr txBox="1"/>
            <p:nvPr/>
          </p:nvSpPr>
          <p:spPr>
            <a:xfrm>
              <a:off x="4042913" y="20868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+2.68e</a:t>
              </a:r>
              <a:r>
                <a:rPr baseline="30000"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-3</a:t>
              </a:r>
              <a:r>
                <a:rPr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3" name="Google Shape;513;p48"/>
            <p:cNvSpPr txBox="1"/>
            <p:nvPr/>
          </p:nvSpPr>
          <p:spPr>
            <a:xfrm>
              <a:off x="3109375" y="23512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Analysis_Tension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514" name="Google Shape;514;p48"/>
          <p:cNvPicPr preferRelativeResize="0"/>
          <p:nvPr/>
        </p:nvPicPr>
        <p:blipFill rotWithShape="1">
          <a:blip r:embed="rId6">
            <a:alphaModFix/>
          </a:blip>
          <a:srcRect b="0" l="26094" r="26094" t="0"/>
          <a:stretch/>
        </p:blipFill>
        <p:spPr>
          <a:xfrm>
            <a:off x="222924" y="2825525"/>
            <a:ext cx="1869148" cy="1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8"/>
          <p:cNvSpPr txBox="1"/>
          <p:nvPr>
            <p:ph idx="4294967295" type="body"/>
          </p:nvPr>
        </p:nvSpPr>
        <p:spPr>
          <a:xfrm>
            <a:off x="118675" y="572700"/>
            <a:ext cx="2638200" cy="27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Shell analysis karamba</a:t>
            </a:r>
            <a:endParaRPr b="1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Unit Size:		3m x 3m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Number of Supports:	4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Column Size: 		0.3m x 0.3m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Apex height: 		3.9m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tensile: 		1.5 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compression:	0.15 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displacement:   1.50cm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Analysis_Shell</a:t>
            </a:r>
            <a:endParaRPr b="1"/>
          </a:p>
        </p:txBody>
      </p:sp>
      <p:sp>
        <p:nvSpPr>
          <p:cNvPr id="521" name="Google Shape;521;p4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49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p49"/>
          <p:cNvSpPr txBox="1"/>
          <p:nvPr/>
        </p:nvSpPr>
        <p:spPr>
          <a:xfrm>
            <a:off x="118675" y="4520750"/>
            <a:ext cx="219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Load Case 1: Without First floor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24" name="Google Shape;524;p49"/>
          <p:cNvGrpSpPr/>
          <p:nvPr/>
        </p:nvGrpSpPr>
        <p:grpSpPr>
          <a:xfrm>
            <a:off x="2895525" y="2571738"/>
            <a:ext cx="5738525" cy="2233587"/>
            <a:chOff x="2895525" y="410113"/>
            <a:chExt cx="5738525" cy="2233587"/>
          </a:xfrm>
        </p:grpSpPr>
        <p:pic>
          <p:nvPicPr>
            <p:cNvPr id="525" name="Google Shape;525;p49"/>
            <p:cNvPicPr preferRelativeResize="0"/>
            <p:nvPr/>
          </p:nvPicPr>
          <p:blipFill rotWithShape="1">
            <a:blip r:embed="rId3">
              <a:alphaModFix/>
            </a:blip>
            <a:srcRect b="0" l="24492" r="24492" t="0"/>
            <a:stretch/>
          </p:blipFill>
          <p:spPr>
            <a:xfrm>
              <a:off x="5954249" y="410113"/>
              <a:ext cx="2203151" cy="19632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49"/>
            <p:cNvSpPr txBox="1"/>
            <p:nvPr/>
          </p:nvSpPr>
          <p:spPr>
            <a:xfrm>
              <a:off x="7101650" y="5630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-5.35e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-2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7" name="Google Shape;527;p49"/>
            <p:cNvSpPr txBox="1"/>
            <p:nvPr/>
          </p:nvSpPr>
          <p:spPr>
            <a:xfrm>
              <a:off x="7101650" y="20868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+3.96e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-5</a:t>
              </a: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8" name="Google Shape;528;p49"/>
            <p:cNvSpPr txBox="1"/>
            <p:nvPr/>
          </p:nvSpPr>
          <p:spPr>
            <a:xfrm>
              <a:off x="6168113" y="23512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Analysis_Compression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529" name="Google Shape;529;p49"/>
            <p:cNvPicPr preferRelativeResize="0"/>
            <p:nvPr/>
          </p:nvPicPr>
          <p:blipFill rotWithShape="1">
            <a:blip r:embed="rId4">
              <a:alphaModFix/>
            </a:blip>
            <a:srcRect b="0" l="24492" r="24492" t="0"/>
            <a:stretch/>
          </p:blipFill>
          <p:spPr>
            <a:xfrm>
              <a:off x="2895525" y="410113"/>
              <a:ext cx="2203151" cy="19632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9"/>
            <p:cNvSpPr txBox="1"/>
            <p:nvPr/>
          </p:nvSpPr>
          <p:spPr>
            <a:xfrm>
              <a:off x="4042913" y="5630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-1.84e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-2</a:t>
              </a: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1" name="Google Shape;531;p49"/>
            <p:cNvSpPr txBox="1"/>
            <p:nvPr/>
          </p:nvSpPr>
          <p:spPr>
            <a:xfrm>
              <a:off x="4042913" y="20868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+1.45e</a:t>
              </a:r>
              <a:r>
                <a:rPr baseline="30000"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-2</a:t>
              </a:r>
              <a:r>
                <a:rPr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kN/cm</a:t>
              </a:r>
              <a:r>
                <a:rPr baseline="30000" lang="en" sz="7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baseline="30000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2" name="Google Shape;532;p49"/>
            <p:cNvSpPr txBox="1"/>
            <p:nvPr/>
          </p:nvSpPr>
          <p:spPr>
            <a:xfrm>
              <a:off x="3109375" y="23512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Analysis_Tension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533" name="Google Shape;533;p49"/>
          <p:cNvPicPr preferRelativeResize="0"/>
          <p:nvPr/>
        </p:nvPicPr>
        <p:blipFill rotWithShape="1">
          <a:blip r:embed="rId5">
            <a:alphaModFix/>
          </a:blip>
          <a:srcRect b="0" l="26094" r="26094" t="0"/>
          <a:stretch/>
        </p:blipFill>
        <p:spPr>
          <a:xfrm>
            <a:off x="489912" y="3220700"/>
            <a:ext cx="1453527" cy="138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9"/>
          <p:cNvGrpSpPr/>
          <p:nvPr/>
        </p:nvGrpSpPr>
        <p:grpSpPr>
          <a:xfrm>
            <a:off x="5954250" y="482850"/>
            <a:ext cx="2679800" cy="2173700"/>
            <a:chOff x="5954250" y="2693400"/>
            <a:chExt cx="2679800" cy="2173700"/>
          </a:xfrm>
        </p:grpSpPr>
        <p:sp>
          <p:nvSpPr>
            <p:cNvPr id="535" name="Google Shape;535;p49"/>
            <p:cNvSpPr txBox="1"/>
            <p:nvPr/>
          </p:nvSpPr>
          <p:spPr>
            <a:xfrm>
              <a:off x="7101650" y="27864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25% deformation</a:t>
              </a:r>
              <a:endParaRPr sz="7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6" name="Google Shape;536;p49"/>
            <p:cNvSpPr txBox="1"/>
            <p:nvPr/>
          </p:nvSpPr>
          <p:spPr>
            <a:xfrm>
              <a:off x="7101650" y="4310225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2.10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r>
                <a:rPr baseline="30000" lang="en" sz="700">
                  <a:latin typeface="Courier New"/>
                  <a:ea typeface="Courier New"/>
                  <a:cs typeface="Courier New"/>
                  <a:sym typeface="Courier New"/>
                </a:rPr>
                <a:t>-1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 cm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7" name="Google Shape;537;p49"/>
            <p:cNvSpPr txBox="1"/>
            <p:nvPr/>
          </p:nvSpPr>
          <p:spPr>
            <a:xfrm>
              <a:off x="6168113" y="4574600"/>
              <a:ext cx="1532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FEM Analysis_Displacement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538" name="Google Shape;538;p49"/>
            <p:cNvPicPr preferRelativeResize="0"/>
            <p:nvPr/>
          </p:nvPicPr>
          <p:blipFill rotWithShape="1">
            <a:blip r:embed="rId6">
              <a:alphaModFix/>
            </a:blip>
            <a:srcRect b="-7135" l="19911" r="20560" t="-3324"/>
            <a:stretch/>
          </p:blipFill>
          <p:spPr>
            <a:xfrm>
              <a:off x="5954250" y="2693400"/>
              <a:ext cx="2327352" cy="196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49"/>
          <p:cNvSpPr txBox="1"/>
          <p:nvPr>
            <p:ph idx="4294967295" type="body"/>
          </p:nvPr>
        </p:nvSpPr>
        <p:spPr>
          <a:xfrm>
            <a:off x="118675" y="572700"/>
            <a:ext cx="2721300" cy="27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Shell analysis karamba</a:t>
            </a:r>
            <a:endParaRPr b="1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Unit Size:		9m x 6m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Number of Supports:	16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Column Size: 		0.3m x 0.3m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Apex height: 		6.5m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tensile: 		1.5 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compression:	0.15 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displacement:   3.0cm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825" y="886911"/>
            <a:ext cx="4056701" cy="345531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Staircase Principle</a:t>
            </a:r>
            <a:endParaRPr b="1"/>
          </a:p>
        </p:txBody>
      </p:sp>
      <p:sp>
        <p:nvSpPr>
          <p:cNvPr id="546" name="Google Shape;546;p5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50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00" y="720613"/>
            <a:ext cx="3739749" cy="7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 rotWithShape="1">
          <a:blip r:embed="rId5">
            <a:alphaModFix/>
          </a:blip>
          <a:srcRect b="0" l="20771" r="6952" t="0"/>
          <a:stretch/>
        </p:blipFill>
        <p:spPr>
          <a:xfrm>
            <a:off x="364725" y="1578625"/>
            <a:ext cx="4056699" cy="3156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Google Shape;550;p50"/>
          <p:cNvGraphicFramePr/>
          <p:nvPr/>
        </p:nvGraphicFramePr>
        <p:xfrm>
          <a:off x="364725" y="209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{86763871-2B51-490E-9FC0-D6983AB3E96F}</a:tableStyleId>
              </a:tblPr>
              <a:tblGrid>
                <a:gridCol w="1014175"/>
                <a:gridCol w="1014175"/>
                <a:gridCol w="1014175"/>
                <a:gridCol w="1014175"/>
              </a:tblGrid>
              <a:tr h="7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975" y="1009418"/>
            <a:ext cx="2404425" cy="288846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1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Staircase</a:t>
            </a:r>
            <a:r>
              <a:rPr lang="en"/>
              <a:t> Principle</a:t>
            </a:r>
            <a:endParaRPr b="1"/>
          </a:p>
        </p:txBody>
      </p:sp>
      <p:sp>
        <p:nvSpPr>
          <p:cNvPr id="557" name="Google Shape;557;p5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51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9" name="Google Shape;5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00" y="720613"/>
            <a:ext cx="3739749" cy="7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1"/>
          <p:cNvPicPr preferRelativeResize="0"/>
          <p:nvPr/>
        </p:nvPicPr>
        <p:blipFill rotWithShape="1">
          <a:blip r:embed="rId5">
            <a:alphaModFix/>
          </a:blip>
          <a:srcRect b="0" l="21295" r="7050" t="0"/>
          <a:stretch/>
        </p:blipFill>
        <p:spPr>
          <a:xfrm>
            <a:off x="364725" y="1578625"/>
            <a:ext cx="4056699" cy="3154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51"/>
          <p:cNvGraphicFramePr/>
          <p:nvPr/>
        </p:nvGraphicFramePr>
        <p:xfrm>
          <a:off x="364725" y="209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{86763871-2B51-490E-9FC0-D6983AB3E96F}</a:tableStyleId>
              </a:tblPr>
              <a:tblGrid>
                <a:gridCol w="1014175"/>
                <a:gridCol w="1014175"/>
                <a:gridCol w="1014175"/>
                <a:gridCol w="1014175"/>
              </a:tblGrid>
              <a:tr h="7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74C4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62" name="Google Shape;562;p51"/>
          <p:cNvCxnSpPr/>
          <p:nvPr/>
        </p:nvCxnSpPr>
        <p:spPr>
          <a:xfrm>
            <a:off x="4318400" y="2507450"/>
            <a:ext cx="814200" cy="0"/>
          </a:xfrm>
          <a:prstGeom prst="straightConnector1">
            <a:avLst/>
          </a:prstGeom>
          <a:noFill/>
          <a:ln cap="flat" cmpd="sng" w="9525">
            <a:solidFill>
              <a:srgbClr val="B074C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51"/>
          <p:cNvSpPr txBox="1"/>
          <p:nvPr/>
        </p:nvSpPr>
        <p:spPr>
          <a:xfrm>
            <a:off x="5868825" y="3970300"/>
            <a:ext cx="15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Staircase Shell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Design Problem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273350" y="1195225"/>
            <a:ext cx="1787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Disproportionate distribution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of medical facilities in sectors as per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density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15153" l="0" r="0" t="0"/>
          <a:stretch/>
        </p:blipFill>
        <p:spPr>
          <a:xfrm>
            <a:off x="807431" y="958100"/>
            <a:ext cx="1095889" cy="9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19159" l="0" r="0" t="0"/>
          <a:stretch/>
        </p:blipFill>
        <p:spPr>
          <a:xfrm>
            <a:off x="807425" y="3555050"/>
            <a:ext cx="1095901" cy="9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273350" y="2618750"/>
            <a:ext cx="2146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 pressure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major healthcare facilities as they as less in number.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273350" y="3743225"/>
            <a:ext cx="2146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The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walking distance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to health care facilities is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high 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in certain sectors, sometimes greater than 800m.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17423" l="0" r="0" t="0"/>
          <a:stretch/>
        </p:blipFill>
        <p:spPr>
          <a:xfrm>
            <a:off x="807425" y="2271309"/>
            <a:ext cx="1095901" cy="92843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Wall Infills</a:t>
            </a:r>
            <a:endParaRPr b="1"/>
          </a:p>
        </p:txBody>
      </p:sp>
      <p:sp>
        <p:nvSpPr>
          <p:cNvPr id="569" name="Google Shape;569;p5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52"/>
          <p:cNvSpPr/>
          <p:nvPr/>
        </p:nvSpPr>
        <p:spPr>
          <a:xfrm flipH="1" rot="-5400000">
            <a:off x="8467050" y="2251875"/>
            <a:ext cx="950100" cy="24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Shaping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1" name="Google Shape;571;p52"/>
          <p:cNvPicPr preferRelativeResize="0"/>
          <p:nvPr/>
        </p:nvPicPr>
        <p:blipFill rotWithShape="1">
          <a:blip r:embed="rId3">
            <a:alphaModFix/>
          </a:blip>
          <a:srcRect b="14648" l="10169" r="24721" t="14655"/>
          <a:stretch/>
        </p:blipFill>
        <p:spPr>
          <a:xfrm>
            <a:off x="416100" y="1603775"/>
            <a:ext cx="3335383" cy="20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2"/>
          <p:cNvPicPr preferRelativeResize="0"/>
          <p:nvPr/>
        </p:nvPicPr>
        <p:blipFill rotWithShape="1">
          <a:blip r:embed="rId4">
            <a:alphaModFix/>
          </a:blip>
          <a:srcRect b="29953" l="15417" r="15417" t="29953"/>
          <a:stretch/>
        </p:blipFill>
        <p:spPr>
          <a:xfrm>
            <a:off x="4344999" y="2309888"/>
            <a:ext cx="4082253" cy="1331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337375" y="3588525"/>
            <a:ext cx="3525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455300" y="3675450"/>
            <a:ext cx="8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W-01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5" name="Google Shape;575;p52"/>
          <p:cNvSpPr txBox="1"/>
          <p:nvPr/>
        </p:nvSpPr>
        <p:spPr>
          <a:xfrm>
            <a:off x="5474050" y="3675450"/>
            <a:ext cx="8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W-02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6" name="Google Shape;576;p52"/>
          <p:cNvSpPr txBox="1"/>
          <p:nvPr/>
        </p:nvSpPr>
        <p:spPr>
          <a:xfrm>
            <a:off x="6492800" y="3675450"/>
            <a:ext cx="8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W-03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52"/>
          <p:cNvSpPr txBox="1"/>
          <p:nvPr/>
        </p:nvSpPr>
        <p:spPr>
          <a:xfrm>
            <a:off x="7511550" y="3675450"/>
            <a:ext cx="84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W-04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52"/>
          <p:cNvSpPr txBox="1"/>
          <p:nvPr/>
        </p:nvSpPr>
        <p:spPr>
          <a:xfrm>
            <a:off x="997600" y="3675450"/>
            <a:ext cx="211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Shells 3x2 and 1x1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Mesh to Blocks </a:t>
            </a:r>
            <a:r>
              <a:rPr lang="en">
                <a:solidFill>
                  <a:schemeClr val="dk1"/>
                </a:solidFill>
              </a:rPr>
              <a:t>for Spatial Unit 1x1</a:t>
            </a:r>
            <a:endParaRPr b="1"/>
          </a:p>
        </p:txBody>
      </p:sp>
      <p:sp>
        <p:nvSpPr>
          <p:cNvPr id="584" name="Google Shape;584;p5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53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6" name="Google Shape;586;p53"/>
          <p:cNvSpPr/>
          <p:nvPr/>
        </p:nvSpPr>
        <p:spPr>
          <a:xfrm flipH="1" rot="10800000">
            <a:off x="2328775" y="2545500"/>
            <a:ext cx="708600" cy="471600"/>
          </a:xfrm>
          <a:prstGeom prst="rightArrow">
            <a:avLst>
              <a:gd fmla="val 33768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 rotWithShape="1">
          <a:blip r:embed="rId3">
            <a:alphaModFix/>
          </a:blip>
          <a:srcRect b="0" l="25323" r="23591" t="0"/>
          <a:stretch/>
        </p:blipFill>
        <p:spPr>
          <a:xfrm>
            <a:off x="258600" y="757120"/>
            <a:ext cx="1507676" cy="116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 rotWithShape="1">
          <a:blip r:embed="rId4">
            <a:alphaModFix/>
          </a:blip>
          <a:srcRect b="5865" l="38840" r="38226" t="50330"/>
          <a:stretch/>
        </p:blipFill>
        <p:spPr>
          <a:xfrm>
            <a:off x="6811788" y="1846963"/>
            <a:ext cx="1739177" cy="18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3"/>
          <p:cNvPicPr preferRelativeResize="0"/>
          <p:nvPr/>
        </p:nvPicPr>
        <p:blipFill rotWithShape="1">
          <a:blip r:embed="rId5">
            <a:alphaModFix/>
          </a:blip>
          <a:srcRect b="0" l="26157" r="26057" t="0"/>
          <a:stretch/>
        </p:blipFill>
        <p:spPr>
          <a:xfrm>
            <a:off x="3760687" y="2050279"/>
            <a:ext cx="1507676" cy="146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 rotWithShape="1">
          <a:blip r:embed="rId6">
            <a:alphaModFix/>
          </a:blip>
          <a:srcRect b="4598" l="39136" r="35886" t="0"/>
          <a:stretch/>
        </p:blipFill>
        <p:spPr>
          <a:xfrm>
            <a:off x="691118" y="2446099"/>
            <a:ext cx="947420" cy="181304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3"/>
          <p:cNvSpPr/>
          <p:nvPr/>
        </p:nvSpPr>
        <p:spPr>
          <a:xfrm>
            <a:off x="5991663" y="2545488"/>
            <a:ext cx="708600" cy="471600"/>
          </a:xfrm>
          <a:prstGeom prst="rightArrow">
            <a:avLst>
              <a:gd fmla="val 33768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3"/>
          <p:cNvSpPr txBox="1"/>
          <p:nvPr/>
        </p:nvSpPr>
        <p:spPr>
          <a:xfrm>
            <a:off x="3851188" y="3585000"/>
            <a:ext cx="133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Block Cluster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3" name="Google Shape;593;p53"/>
          <p:cNvSpPr txBox="1"/>
          <p:nvPr/>
        </p:nvSpPr>
        <p:spPr>
          <a:xfrm>
            <a:off x="7229138" y="3585000"/>
            <a:ext cx="90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Final Unit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4" name="Google Shape;594;p53"/>
          <p:cNvSpPr txBox="1"/>
          <p:nvPr/>
        </p:nvSpPr>
        <p:spPr>
          <a:xfrm>
            <a:off x="331425" y="4350625"/>
            <a:ext cx="15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Stacked Blocks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5" name="Google Shape;595;p53"/>
          <p:cNvSpPr txBox="1"/>
          <p:nvPr/>
        </p:nvSpPr>
        <p:spPr>
          <a:xfrm>
            <a:off x="255175" y="1952700"/>
            <a:ext cx="15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Shell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Mesh to Blocks for Spatial Unit 1x1</a:t>
            </a:r>
            <a:endParaRPr/>
          </a:p>
        </p:txBody>
      </p:sp>
      <p:sp>
        <p:nvSpPr>
          <p:cNvPr id="601" name="Google Shape;601;p5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54"/>
          <p:cNvSpPr/>
          <p:nvPr/>
        </p:nvSpPr>
        <p:spPr>
          <a:xfrm>
            <a:off x="2291563" y="3612288"/>
            <a:ext cx="708600" cy="471600"/>
          </a:xfrm>
          <a:prstGeom prst="rightArrow">
            <a:avLst>
              <a:gd fmla="val 33768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/>
          </a:blip>
          <a:srcRect b="22826" l="3526" r="3172" t="25340"/>
          <a:stretch/>
        </p:blipFill>
        <p:spPr>
          <a:xfrm>
            <a:off x="3414587" y="2921775"/>
            <a:ext cx="4892800" cy="13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4"/>
          <p:cNvPicPr preferRelativeResize="0"/>
          <p:nvPr/>
        </p:nvPicPr>
        <p:blipFill rotWithShape="1">
          <a:blip r:embed="rId4">
            <a:alphaModFix/>
          </a:blip>
          <a:srcRect b="4598" l="39136" r="35886" t="0"/>
          <a:stretch/>
        </p:blipFill>
        <p:spPr>
          <a:xfrm>
            <a:off x="450955" y="820800"/>
            <a:ext cx="1713848" cy="327975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4"/>
          <p:cNvSpPr txBox="1"/>
          <p:nvPr/>
        </p:nvSpPr>
        <p:spPr>
          <a:xfrm rot="-5400000">
            <a:off x="4099025" y="3373400"/>
            <a:ext cx="45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 rot="-1913537">
            <a:off x="4883096" y="3932168"/>
            <a:ext cx="434960" cy="29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7" name="Google Shape;607;p54"/>
          <p:cNvSpPr txBox="1"/>
          <p:nvPr/>
        </p:nvSpPr>
        <p:spPr>
          <a:xfrm>
            <a:off x="356850" y="4252350"/>
            <a:ext cx="15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Stacked Blocks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8" name="Google Shape;608;p54"/>
          <p:cNvSpPr txBox="1"/>
          <p:nvPr/>
        </p:nvSpPr>
        <p:spPr>
          <a:xfrm rot="1907008">
            <a:off x="4382845" y="3908258"/>
            <a:ext cx="435154" cy="2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9" name="Google Shape;609;p54"/>
          <p:cNvSpPr txBox="1"/>
          <p:nvPr/>
        </p:nvSpPr>
        <p:spPr>
          <a:xfrm rot="-1913537">
            <a:off x="3891071" y="3944106"/>
            <a:ext cx="434960" cy="29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0" name="Google Shape;610;p54"/>
          <p:cNvSpPr txBox="1"/>
          <p:nvPr/>
        </p:nvSpPr>
        <p:spPr>
          <a:xfrm rot="1907008">
            <a:off x="3390820" y="3920195"/>
            <a:ext cx="435154" cy="2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1" name="Google Shape;611;p54"/>
          <p:cNvSpPr txBox="1"/>
          <p:nvPr/>
        </p:nvSpPr>
        <p:spPr>
          <a:xfrm rot="-1913537">
            <a:off x="6843346" y="3926193"/>
            <a:ext cx="434960" cy="29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2" name="Google Shape;612;p54"/>
          <p:cNvSpPr txBox="1"/>
          <p:nvPr/>
        </p:nvSpPr>
        <p:spPr>
          <a:xfrm rot="1907008">
            <a:off x="6343095" y="3902283"/>
            <a:ext cx="435154" cy="2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3" name="Google Shape;613;p54"/>
          <p:cNvSpPr txBox="1"/>
          <p:nvPr/>
        </p:nvSpPr>
        <p:spPr>
          <a:xfrm rot="-1913537">
            <a:off x="5851321" y="3938131"/>
            <a:ext cx="434960" cy="29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4" name="Google Shape;614;p54"/>
          <p:cNvSpPr txBox="1"/>
          <p:nvPr/>
        </p:nvSpPr>
        <p:spPr>
          <a:xfrm rot="1907008">
            <a:off x="5351070" y="3914220"/>
            <a:ext cx="435154" cy="2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5" name="Google Shape;615;p54"/>
          <p:cNvSpPr txBox="1"/>
          <p:nvPr/>
        </p:nvSpPr>
        <p:spPr>
          <a:xfrm rot="-1913537">
            <a:off x="7835371" y="3926181"/>
            <a:ext cx="434960" cy="29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 rot="1907008">
            <a:off x="7335120" y="3902270"/>
            <a:ext cx="435154" cy="2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7" name="Google Shape;617;p54"/>
          <p:cNvSpPr txBox="1"/>
          <p:nvPr/>
        </p:nvSpPr>
        <p:spPr>
          <a:xfrm rot="-5400000">
            <a:off x="5090488" y="3511525"/>
            <a:ext cx="45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8" name="Google Shape;618;p54"/>
          <p:cNvSpPr txBox="1"/>
          <p:nvPr/>
        </p:nvSpPr>
        <p:spPr>
          <a:xfrm rot="-5400000">
            <a:off x="6070613" y="3563900"/>
            <a:ext cx="45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 rot="-5400000">
            <a:off x="7062625" y="3587700"/>
            <a:ext cx="45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0" name="Google Shape;620;p54"/>
          <p:cNvSpPr txBox="1"/>
          <p:nvPr/>
        </p:nvSpPr>
        <p:spPr>
          <a:xfrm rot="-5400000">
            <a:off x="8054613" y="3634775"/>
            <a:ext cx="45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1" name="Google Shape;621;p54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2" name="Google Shape;622;p54"/>
          <p:cNvSpPr txBox="1"/>
          <p:nvPr>
            <p:ph idx="4294967295" type="body"/>
          </p:nvPr>
        </p:nvSpPr>
        <p:spPr>
          <a:xfrm>
            <a:off x="6520800" y="420300"/>
            <a:ext cx="2015700" cy="27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Clay/silt		 </a:t>
            </a:r>
            <a:r>
              <a:rPr lang="en" sz="900"/>
              <a:t>30%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Fine sand		 30%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Coarse			 40%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--------------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Dry materials		100%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Added water		110%</a:t>
            </a:r>
            <a:endParaRPr sz="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Spatial Unit 3x2</a:t>
            </a:r>
            <a:endParaRPr b="1"/>
          </a:p>
        </p:txBody>
      </p:sp>
      <p:sp>
        <p:nvSpPr>
          <p:cNvPr id="628" name="Google Shape;628;p5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55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0" name="Google Shape;6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572700"/>
            <a:ext cx="7584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Staircase</a:t>
            </a:r>
            <a:endParaRPr/>
          </a:p>
        </p:txBody>
      </p:sp>
      <p:sp>
        <p:nvSpPr>
          <p:cNvPr id="636" name="Google Shape;636;p5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56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8" name="Google Shape;6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0" y="572700"/>
            <a:ext cx="7584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7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Truss </a:t>
            </a:r>
            <a:r>
              <a:rPr lang="en"/>
              <a:t>Method</a:t>
            </a:r>
            <a:endParaRPr b="1"/>
          </a:p>
        </p:txBody>
      </p:sp>
      <p:sp>
        <p:nvSpPr>
          <p:cNvPr id="644" name="Google Shape;644;p5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57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6" name="Google Shape;646;p57"/>
          <p:cNvPicPr preferRelativeResize="0"/>
          <p:nvPr/>
        </p:nvPicPr>
        <p:blipFill rotWithShape="1">
          <a:blip r:embed="rId3">
            <a:alphaModFix/>
          </a:blip>
          <a:srcRect b="0" l="23165" r="23122" t="0"/>
          <a:stretch/>
        </p:blipFill>
        <p:spPr>
          <a:xfrm>
            <a:off x="4657600" y="1262275"/>
            <a:ext cx="3879050" cy="34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7"/>
          <p:cNvPicPr preferRelativeResize="0"/>
          <p:nvPr/>
        </p:nvPicPr>
        <p:blipFill rotWithShape="1">
          <a:blip r:embed="rId4">
            <a:alphaModFix/>
          </a:blip>
          <a:srcRect b="0" l="23375" r="22913" t="0"/>
          <a:stretch/>
        </p:blipFill>
        <p:spPr>
          <a:xfrm>
            <a:off x="258600" y="1262275"/>
            <a:ext cx="3879050" cy="34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7"/>
          <p:cNvSpPr/>
          <p:nvPr/>
        </p:nvSpPr>
        <p:spPr>
          <a:xfrm>
            <a:off x="8077527" y="434701"/>
            <a:ext cx="365700" cy="365700"/>
          </a:xfrm>
          <a:prstGeom prst="rect">
            <a:avLst/>
          </a:prstGeom>
          <a:solidFill>
            <a:srgbClr val="C362AD">
              <a:alpha val="23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7"/>
          <p:cNvSpPr/>
          <p:nvPr/>
        </p:nvSpPr>
        <p:spPr>
          <a:xfrm>
            <a:off x="8260409" y="246450"/>
            <a:ext cx="365700" cy="365700"/>
          </a:xfrm>
          <a:prstGeom prst="rect">
            <a:avLst/>
          </a:prstGeom>
          <a:solidFill>
            <a:srgbClr val="C362AD">
              <a:alpha val="23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8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Truss Method</a:t>
            </a:r>
            <a:endParaRPr b="1"/>
          </a:p>
        </p:txBody>
      </p:sp>
      <p:sp>
        <p:nvSpPr>
          <p:cNvPr id="655" name="Google Shape;655;p5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58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7" name="Google Shape;657;p58"/>
          <p:cNvPicPr preferRelativeResize="0"/>
          <p:nvPr/>
        </p:nvPicPr>
        <p:blipFill rotWithShape="1">
          <a:blip r:embed="rId3">
            <a:alphaModFix/>
          </a:blip>
          <a:srcRect b="0" l="20685" r="21454" t="0"/>
          <a:stretch/>
        </p:blipFill>
        <p:spPr>
          <a:xfrm>
            <a:off x="1982400" y="1262275"/>
            <a:ext cx="4178821" cy="34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8"/>
          <p:cNvSpPr txBox="1"/>
          <p:nvPr>
            <p:ph idx="4294967295" type="body"/>
          </p:nvPr>
        </p:nvSpPr>
        <p:spPr>
          <a:xfrm>
            <a:off x="118675" y="420300"/>
            <a:ext cx="3803100" cy="27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Maximum compressive stress:		-0.22	kN/cm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Maximum </a:t>
            </a:r>
            <a:r>
              <a:rPr lang="en" sz="900"/>
              <a:t>allowable</a:t>
            </a:r>
            <a:r>
              <a:rPr lang="en" sz="900"/>
              <a:t> </a:t>
            </a:r>
            <a:r>
              <a:rPr lang="en" sz="900"/>
              <a:t>compressive</a:t>
            </a:r>
            <a:r>
              <a:rPr lang="en" sz="900"/>
              <a:t> stress:	-0.15	kN/</a:t>
            </a:r>
            <a:r>
              <a:rPr lang="en" sz="900"/>
              <a:t>cm</a:t>
            </a:r>
            <a:r>
              <a:rPr baseline="30000" lang="en" sz="900"/>
              <a:t>2</a:t>
            </a:r>
            <a:endParaRPr baseline="30000"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Maximum tensile stress:			+0.14	kN/cm</a:t>
            </a:r>
            <a:r>
              <a:rPr baseline="30000" lang="en" sz="900"/>
              <a:t>2</a:t>
            </a:r>
            <a:endParaRPr sz="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Maximum allowable tensile stress:		+0.015	kN/cm</a:t>
            </a:r>
            <a:r>
              <a:rPr baseline="30000" lang="en" sz="900"/>
              <a:t>2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9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Wall Connection</a:t>
            </a:r>
            <a:endParaRPr b="1"/>
          </a:p>
        </p:txBody>
      </p:sp>
      <p:sp>
        <p:nvSpPr>
          <p:cNvPr id="664" name="Google Shape;664;p5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59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6" name="Google Shape;6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572700"/>
            <a:ext cx="7584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0"/>
          <p:cNvPicPr preferRelativeResize="0"/>
          <p:nvPr/>
        </p:nvPicPr>
        <p:blipFill rotWithShape="1">
          <a:blip r:embed="rId3">
            <a:alphaModFix/>
          </a:blip>
          <a:srcRect b="0" l="0" r="17999" t="0"/>
          <a:stretch/>
        </p:blipFill>
        <p:spPr>
          <a:xfrm>
            <a:off x="606476" y="572700"/>
            <a:ext cx="7520050" cy="42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0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Construction Sequence for a Room</a:t>
            </a:r>
            <a:endParaRPr b="1"/>
          </a:p>
        </p:txBody>
      </p:sp>
      <p:sp>
        <p:nvSpPr>
          <p:cNvPr id="673" name="Google Shape;673;p6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60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5" name="Google Shape;6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775" y="1577450"/>
            <a:ext cx="5457874" cy="25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1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 </a:t>
            </a:r>
            <a:r>
              <a:rPr b="1" lang="en"/>
              <a:t>Overview</a:t>
            </a:r>
            <a:endParaRPr b="1"/>
          </a:p>
        </p:txBody>
      </p:sp>
      <p:sp>
        <p:nvSpPr>
          <p:cNvPr id="682" name="Google Shape;682;p6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3" name="Google Shape;683;p61"/>
          <p:cNvGrpSpPr/>
          <p:nvPr/>
        </p:nvGrpSpPr>
        <p:grpSpPr>
          <a:xfrm>
            <a:off x="5336375" y="3461150"/>
            <a:ext cx="636761" cy="382574"/>
            <a:chOff x="5336375" y="3461150"/>
            <a:chExt cx="636761" cy="382574"/>
          </a:xfrm>
        </p:grpSpPr>
        <p:cxnSp>
          <p:nvCxnSpPr>
            <p:cNvPr id="684" name="Google Shape;684;p61"/>
            <p:cNvCxnSpPr/>
            <p:nvPr/>
          </p:nvCxnSpPr>
          <p:spPr>
            <a:xfrm>
              <a:off x="5336375" y="3461150"/>
              <a:ext cx="632100" cy="37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5" name="Google Shape;685;p61"/>
            <p:cNvSpPr/>
            <p:nvPr/>
          </p:nvSpPr>
          <p:spPr>
            <a:xfrm rot="-289110">
              <a:off x="5786364" y="3718266"/>
              <a:ext cx="182144" cy="118016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61"/>
          <p:cNvSpPr/>
          <p:nvPr/>
        </p:nvSpPr>
        <p:spPr>
          <a:xfrm>
            <a:off x="167100" y="219150"/>
            <a:ext cx="91500" cy="91500"/>
          </a:xfrm>
          <a:prstGeom prst="mathPlus">
            <a:avLst>
              <a:gd fmla="val 16885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Design Problem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273350" y="1195225"/>
            <a:ext cx="1787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Disproportionate distribution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of medical facilities in sectors as per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density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15153" l="0" r="0" t="0"/>
          <a:stretch/>
        </p:blipFill>
        <p:spPr>
          <a:xfrm>
            <a:off x="807431" y="958100"/>
            <a:ext cx="1095889" cy="9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19159" l="0" r="0" t="0"/>
          <a:stretch/>
        </p:blipFill>
        <p:spPr>
          <a:xfrm>
            <a:off x="807425" y="3555050"/>
            <a:ext cx="1095901" cy="9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273350" y="2618750"/>
            <a:ext cx="2146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 pressure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major healthcare facilities as they as less in number.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273350" y="3743225"/>
            <a:ext cx="2146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The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walking distance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to health care facilities is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high 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in certain sectors, sometimes greater than 800m.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17423" l="0" r="0" t="0"/>
          <a:stretch/>
        </p:blipFill>
        <p:spPr>
          <a:xfrm>
            <a:off x="807425" y="2271309"/>
            <a:ext cx="1095901" cy="92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4694275" y="1359925"/>
            <a:ext cx="708600" cy="471600"/>
          </a:xfrm>
          <a:prstGeom prst="rightArrow">
            <a:avLst>
              <a:gd fmla="val 33768" name="adj1"/>
              <a:gd fmla="val 50000" name="adj2"/>
            </a:avLst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036100" y="1274875"/>
            <a:ext cx="1970400" cy="6417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Propose a solution for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different scales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of facilities.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6036100" y="3792525"/>
            <a:ext cx="1970400" cy="6417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Make solution </a:t>
            </a: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available for every locality.</a:t>
            </a:r>
            <a:endParaRPr b="1"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6036100" y="2533700"/>
            <a:ext cx="1970400" cy="6417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ourier New"/>
                <a:ea typeface="Courier New"/>
                <a:cs typeface="Courier New"/>
                <a:sym typeface="Courier New"/>
              </a:rPr>
              <a:t>Focus on major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healthcare 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facilities.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694275" y="2618750"/>
            <a:ext cx="708600" cy="471600"/>
          </a:xfrm>
          <a:prstGeom prst="rightArrow">
            <a:avLst>
              <a:gd fmla="val 33768" name="adj1"/>
              <a:gd fmla="val 50000" name="adj2"/>
            </a:avLst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4694275" y="3877575"/>
            <a:ext cx="708600" cy="471600"/>
          </a:xfrm>
          <a:prstGeom prst="rightArrow">
            <a:avLst>
              <a:gd fmla="val 33768" name="adj1"/>
              <a:gd fmla="val 50000" name="adj2"/>
            </a:avLst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2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Building Overview</a:t>
            </a:r>
            <a:endParaRPr b="1"/>
          </a:p>
        </p:txBody>
      </p:sp>
      <p:sp>
        <p:nvSpPr>
          <p:cNvPr id="692" name="Google Shape;692;p62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62"/>
          <p:cNvPicPr preferRelativeResize="0"/>
          <p:nvPr/>
        </p:nvPicPr>
        <p:blipFill rotWithShape="1">
          <a:blip r:embed="rId3">
            <a:alphaModFix/>
          </a:blip>
          <a:srcRect b="22357" l="0" r="0" t="22357"/>
          <a:stretch/>
        </p:blipFill>
        <p:spPr>
          <a:xfrm>
            <a:off x="119300" y="1336472"/>
            <a:ext cx="8520602" cy="264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62"/>
          <p:cNvGrpSpPr/>
          <p:nvPr/>
        </p:nvGrpSpPr>
        <p:grpSpPr>
          <a:xfrm>
            <a:off x="664375" y="3643325"/>
            <a:ext cx="7490225" cy="728700"/>
            <a:chOff x="664375" y="3643325"/>
            <a:chExt cx="7490225" cy="728700"/>
          </a:xfrm>
        </p:grpSpPr>
        <p:cxnSp>
          <p:nvCxnSpPr>
            <p:cNvPr id="695" name="Google Shape;695;p62"/>
            <p:cNvCxnSpPr/>
            <p:nvPr/>
          </p:nvCxnSpPr>
          <p:spPr>
            <a:xfrm>
              <a:off x="664375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62"/>
            <p:cNvCxnSpPr/>
            <p:nvPr/>
          </p:nvCxnSpPr>
          <p:spPr>
            <a:xfrm>
              <a:off x="2025250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62"/>
            <p:cNvCxnSpPr/>
            <p:nvPr/>
          </p:nvCxnSpPr>
          <p:spPr>
            <a:xfrm>
              <a:off x="2185975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62"/>
            <p:cNvCxnSpPr/>
            <p:nvPr/>
          </p:nvCxnSpPr>
          <p:spPr>
            <a:xfrm>
              <a:off x="2786050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62"/>
            <p:cNvCxnSpPr/>
            <p:nvPr/>
          </p:nvCxnSpPr>
          <p:spPr>
            <a:xfrm>
              <a:off x="5904300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62"/>
            <p:cNvCxnSpPr/>
            <p:nvPr/>
          </p:nvCxnSpPr>
          <p:spPr>
            <a:xfrm>
              <a:off x="6611525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62"/>
            <p:cNvCxnSpPr/>
            <p:nvPr/>
          </p:nvCxnSpPr>
          <p:spPr>
            <a:xfrm>
              <a:off x="8143850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62"/>
            <p:cNvCxnSpPr/>
            <p:nvPr/>
          </p:nvCxnSpPr>
          <p:spPr>
            <a:xfrm>
              <a:off x="6718675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62"/>
            <p:cNvCxnSpPr/>
            <p:nvPr/>
          </p:nvCxnSpPr>
          <p:spPr>
            <a:xfrm rot="10800000">
              <a:off x="664500" y="437202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62"/>
            <p:cNvCxnSpPr/>
            <p:nvPr/>
          </p:nvCxnSpPr>
          <p:spPr>
            <a:xfrm>
              <a:off x="5979300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62"/>
            <p:cNvCxnSpPr/>
            <p:nvPr/>
          </p:nvCxnSpPr>
          <p:spPr>
            <a:xfrm>
              <a:off x="2855725" y="3643325"/>
              <a:ext cx="0" cy="728700"/>
            </a:xfrm>
            <a:prstGeom prst="straightConnector1">
              <a:avLst/>
            </a:prstGeom>
            <a:noFill/>
            <a:ln cap="flat" cmpd="sng" w="9525">
              <a:solidFill>
                <a:srgbClr val="9E9E9E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06" name="Google Shape;706;p62"/>
          <p:cNvGrpSpPr/>
          <p:nvPr/>
        </p:nvGrpSpPr>
        <p:grpSpPr>
          <a:xfrm>
            <a:off x="1093000" y="4125125"/>
            <a:ext cx="6590175" cy="292500"/>
            <a:chOff x="1093000" y="4125125"/>
            <a:chExt cx="6590175" cy="292500"/>
          </a:xfrm>
        </p:grpSpPr>
        <p:sp>
          <p:nvSpPr>
            <p:cNvPr id="707" name="Google Shape;707;p62"/>
            <p:cNvSpPr txBox="1"/>
            <p:nvPr/>
          </p:nvSpPr>
          <p:spPr>
            <a:xfrm>
              <a:off x="1093000" y="4125125"/>
              <a:ext cx="503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Courier New"/>
                  <a:ea typeface="Courier New"/>
                  <a:cs typeface="Courier New"/>
                  <a:sym typeface="Courier New"/>
                </a:rPr>
                <a:t>5.4m</a:t>
              </a:r>
              <a:endParaRPr b="1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8" name="Google Shape;708;p62"/>
            <p:cNvSpPr txBox="1"/>
            <p:nvPr/>
          </p:nvSpPr>
          <p:spPr>
            <a:xfrm>
              <a:off x="2228850" y="4125125"/>
              <a:ext cx="503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Courier New"/>
                  <a:ea typeface="Courier New"/>
                  <a:cs typeface="Courier New"/>
                  <a:sym typeface="Courier New"/>
                </a:rPr>
                <a:t>2.4m</a:t>
              </a:r>
              <a:endParaRPr b="1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09" name="Google Shape;709;p62"/>
            <p:cNvSpPr txBox="1"/>
            <p:nvPr/>
          </p:nvSpPr>
          <p:spPr>
            <a:xfrm>
              <a:off x="6043625" y="4125125"/>
              <a:ext cx="503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Courier New"/>
                  <a:ea typeface="Courier New"/>
                  <a:cs typeface="Courier New"/>
                  <a:sym typeface="Courier New"/>
                </a:rPr>
                <a:t>2.4m</a:t>
              </a:r>
              <a:endParaRPr b="1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0" name="Google Shape;710;p62"/>
            <p:cNvSpPr txBox="1"/>
            <p:nvPr/>
          </p:nvSpPr>
          <p:spPr>
            <a:xfrm>
              <a:off x="7179475" y="4125125"/>
              <a:ext cx="503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b="1" lang="en" sz="700">
                  <a:latin typeface="Courier New"/>
                  <a:ea typeface="Courier New"/>
                  <a:cs typeface="Courier New"/>
                  <a:sym typeface="Courier New"/>
                </a:rPr>
                <a:t>.4m</a:t>
              </a:r>
              <a:endParaRPr b="1"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11" name="Google Shape;711;p62"/>
          <p:cNvGrpSpPr/>
          <p:nvPr/>
        </p:nvGrpSpPr>
        <p:grpSpPr>
          <a:xfrm>
            <a:off x="1093000" y="3643325"/>
            <a:ext cx="6590175" cy="323100"/>
            <a:chOff x="1093000" y="3396425"/>
            <a:chExt cx="6590175" cy="323100"/>
          </a:xfrm>
        </p:grpSpPr>
        <p:sp>
          <p:nvSpPr>
            <p:cNvPr id="712" name="Google Shape;712;p62"/>
            <p:cNvSpPr txBox="1"/>
            <p:nvPr/>
          </p:nvSpPr>
          <p:spPr>
            <a:xfrm>
              <a:off x="1093000" y="3396425"/>
              <a:ext cx="50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3x2</a:t>
              </a:r>
              <a:endParaRPr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3" name="Google Shape;713;p62"/>
            <p:cNvSpPr txBox="1"/>
            <p:nvPr/>
          </p:nvSpPr>
          <p:spPr>
            <a:xfrm>
              <a:off x="2228850" y="3396425"/>
              <a:ext cx="50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1x1</a:t>
              </a:r>
              <a:endParaRPr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4" name="Google Shape;714;p62"/>
            <p:cNvSpPr txBox="1"/>
            <p:nvPr/>
          </p:nvSpPr>
          <p:spPr>
            <a:xfrm>
              <a:off x="6043625" y="3396425"/>
              <a:ext cx="50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1x1</a:t>
              </a:r>
              <a:endParaRPr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15" name="Google Shape;715;p62"/>
            <p:cNvSpPr txBox="1"/>
            <p:nvPr/>
          </p:nvSpPr>
          <p:spPr>
            <a:xfrm>
              <a:off x="7179475" y="3396425"/>
              <a:ext cx="50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2x2</a:t>
              </a:r>
              <a:endParaRPr sz="9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716" name="Google Shape;716;p62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3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Rainwater pipelines</a:t>
            </a:r>
            <a:endParaRPr b="1"/>
          </a:p>
        </p:txBody>
      </p:sp>
      <p:sp>
        <p:nvSpPr>
          <p:cNvPr id="722" name="Google Shape;722;p63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63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24" name="Google Shape;724;p63"/>
          <p:cNvGrpSpPr/>
          <p:nvPr/>
        </p:nvGrpSpPr>
        <p:grpSpPr>
          <a:xfrm>
            <a:off x="238939" y="651350"/>
            <a:ext cx="5388124" cy="3986150"/>
            <a:chOff x="1824839" y="578675"/>
            <a:chExt cx="5388124" cy="3986150"/>
          </a:xfrm>
        </p:grpSpPr>
        <p:pic>
          <p:nvPicPr>
            <p:cNvPr id="725" name="Google Shape;725;p63"/>
            <p:cNvPicPr preferRelativeResize="0"/>
            <p:nvPr/>
          </p:nvPicPr>
          <p:blipFill rotWithShape="1">
            <a:blip r:embed="rId3">
              <a:alphaModFix/>
            </a:blip>
            <a:srcRect b="22357" l="0" r="57965" t="22357"/>
            <a:stretch/>
          </p:blipFill>
          <p:spPr>
            <a:xfrm>
              <a:off x="1824839" y="578675"/>
              <a:ext cx="5388124" cy="398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63"/>
            <p:cNvSpPr/>
            <p:nvPr/>
          </p:nvSpPr>
          <p:spPr>
            <a:xfrm>
              <a:off x="4755825" y="3167725"/>
              <a:ext cx="114300" cy="85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63"/>
          <p:cNvSpPr/>
          <p:nvPr/>
        </p:nvSpPr>
        <p:spPr>
          <a:xfrm>
            <a:off x="-977675" y="994300"/>
            <a:ext cx="6954600" cy="3643200"/>
          </a:xfrm>
          <a:prstGeom prst="rect">
            <a:avLst/>
          </a:prstGeom>
          <a:solidFill>
            <a:srgbClr val="FFFFFF">
              <a:alpha val="37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3"/>
          <p:cNvSpPr/>
          <p:nvPr/>
        </p:nvSpPr>
        <p:spPr>
          <a:xfrm>
            <a:off x="2168850" y="1930050"/>
            <a:ext cx="981075" cy="1147775"/>
          </a:xfrm>
          <a:custGeom>
            <a:rect b="b" l="l" r="r" t="t"/>
            <a:pathLst>
              <a:path extrusionOk="0" h="45911" w="39243">
                <a:moveTo>
                  <a:pt x="0" y="0"/>
                </a:moveTo>
                <a:cubicBezTo>
                  <a:pt x="9474" y="1899"/>
                  <a:pt x="15046" y="12287"/>
                  <a:pt x="21336" y="19622"/>
                </a:cubicBezTo>
                <a:cubicBezTo>
                  <a:pt x="28238" y="27671"/>
                  <a:pt x="35307" y="36066"/>
                  <a:pt x="39243" y="45911"/>
                </a:cubicBezTo>
              </a:path>
            </a:pathLst>
          </a:custGeom>
          <a:noFill/>
          <a:ln cap="flat" cmpd="sng" w="3810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29" name="Google Shape;729;p63"/>
          <p:cNvSpPr/>
          <p:nvPr/>
        </p:nvSpPr>
        <p:spPr>
          <a:xfrm>
            <a:off x="3246125" y="2692050"/>
            <a:ext cx="804900" cy="819000"/>
          </a:xfrm>
          <a:prstGeom prst="arc">
            <a:avLst>
              <a:gd fmla="val 10636421" name="adj1"/>
              <a:gd fmla="val 16240550" name="adj2"/>
            </a:avLst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3"/>
          <p:cNvPicPr preferRelativeResize="0"/>
          <p:nvPr/>
        </p:nvPicPr>
        <p:blipFill rotWithShape="1">
          <a:blip r:embed="rId4">
            <a:alphaModFix/>
          </a:blip>
          <a:srcRect b="0" l="25122" r="25032" t="0"/>
          <a:stretch/>
        </p:blipFill>
        <p:spPr>
          <a:xfrm>
            <a:off x="6187775" y="2463453"/>
            <a:ext cx="2070477" cy="192479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3"/>
          <p:cNvSpPr/>
          <p:nvPr/>
        </p:nvSpPr>
        <p:spPr>
          <a:xfrm>
            <a:off x="6577376" y="2772529"/>
            <a:ext cx="1282800" cy="259500"/>
          </a:xfrm>
          <a:prstGeom prst="rect">
            <a:avLst/>
          </a:prstGeom>
          <a:solidFill>
            <a:srgbClr val="404040">
              <a:alpha val="72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3"/>
          <p:cNvSpPr/>
          <p:nvPr/>
        </p:nvSpPr>
        <p:spPr>
          <a:xfrm>
            <a:off x="6577376" y="3799858"/>
            <a:ext cx="1282800" cy="259500"/>
          </a:xfrm>
          <a:prstGeom prst="rect">
            <a:avLst/>
          </a:prstGeom>
          <a:solidFill>
            <a:srgbClr val="404040">
              <a:alpha val="72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3"/>
          <p:cNvSpPr/>
          <p:nvPr/>
        </p:nvSpPr>
        <p:spPr>
          <a:xfrm>
            <a:off x="6575348" y="3032035"/>
            <a:ext cx="258600" cy="767700"/>
          </a:xfrm>
          <a:prstGeom prst="rect">
            <a:avLst/>
          </a:prstGeom>
          <a:solidFill>
            <a:srgbClr val="404040">
              <a:alpha val="72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3"/>
          <p:cNvSpPr/>
          <p:nvPr/>
        </p:nvSpPr>
        <p:spPr>
          <a:xfrm>
            <a:off x="7601310" y="3032035"/>
            <a:ext cx="258600" cy="767700"/>
          </a:xfrm>
          <a:prstGeom prst="rect">
            <a:avLst/>
          </a:prstGeom>
          <a:solidFill>
            <a:srgbClr val="404040">
              <a:alpha val="72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5" name="Google Shape;735;p63"/>
          <p:cNvCxnSpPr/>
          <p:nvPr/>
        </p:nvCxnSpPr>
        <p:spPr>
          <a:xfrm rot="10800000">
            <a:off x="7432380" y="3425841"/>
            <a:ext cx="301800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6" name="Google Shape;736;p63"/>
          <p:cNvCxnSpPr/>
          <p:nvPr/>
        </p:nvCxnSpPr>
        <p:spPr>
          <a:xfrm rot="10800000">
            <a:off x="6692245" y="3425841"/>
            <a:ext cx="301800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37" name="Google Shape;737;p63"/>
          <p:cNvCxnSpPr/>
          <p:nvPr/>
        </p:nvCxnSpPr>
        <p:spPr>
          <a:xfrm rot="-5400000">
            <a:off x="7072113" y="3794273"/>
            <a:ext cx="301800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8" name="Google Shape;738;p63"/>
          <p:cNvCxnSpPr/>
          <p:nvPr/>
        </p:nvCxnSpPr>
        <p:spPr>
          <a:xfrm rot="5400000">
            <a:off x="7072113" y="3058220"/>
            <a:ext cx="301800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9" name="Google Shape;739;p63"/>
          <p:cNvCxnSpPr/>
          <p:nvPr/>
        </p:nvCxnSpPr>
        <p:spPr>
          <a:xfrm rot="-8100000">
            <a:off x="7324866" y="3687424"/>
            <a:ext cx="301652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0" name="Google Shape;740;p63"/>
          <p:cNvCxnSpPr/>
          <p:nvPr/>
        </p:nvCxnSpPr>
        <p:spPr>
          <a:xfrm rot="-8100000">
            <a:off x="6801512" y="3164070"/>
            <a:ext cx="301652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41" name="Google Shape;741;p63"/>
          <p:cNvCxnSpPr/>
          <p:nvPr/>
        </p:nvCxnSpPr>
        <p:spPr>
          <a:xfrm rot="-2700000">
            <a:off x="6809493" y="3693198"/>
            <a:ext cx="301652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2" name="Google Shape;742;p63"/>
          <p:cNvCxnSpPr/>
          <p:nvPr/>
        </p:nvCxnSpPr>
        <p:spPr>
          <a:xfrm rot="8100000">
            <a:off x="7330066" y="3172625"/>
            <a:ext cx="301652" cy="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3" name="Google Shape;743;p63"/>
          <p:cNvCxnSpPr/>
          <p:nvPr/>
        </p:nvCxnSpPr>
        <p:spPr>
          <a:xfrm>
            <a:off x="2432675" y="4294825"/>
            <a:ext cx="26433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4" name="Google Shape;744;p63"/>
          <p:cNvSpPr/>
          <p:nvPr/>
        </p:nvSpPr>
        <p:spPr>
          <a:xfrm>
            <a:off x="5118725" y="4188150"/>
            <a:ext cx="508500" cy="200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5" name="Google Shape;745;p63"/>
          <p:cNvCxnSpPr/>
          <p:nvPr/>
        </p:nvCxnSpPr>
        <p:spPr>
          <a:xfrm>
            <a:off x="2918450" y="3156575"/>
            <a:ext cx="57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3"/>
          <p:cNvCxnSpPr/>
          <p:nvPr/>
        </p:nvCxnSpPr>
        <p:spPr>
          <a:xfrm>
            <a:off x="3218500" y="3204200"/>
            <a:ext cx="0" cy="10668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7" name="Google Shape;747;p63"/>
          <p:cNvCxnSpPr/>
          <p:nvPr/>
        </p:nvCxnSpPr>
        <p:spPr>
          <a:xfrm>
            <a:off x="2918450" y="3156575"/>
            <a:ext cx="4800" cy="14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8" name="Google Shape;748;p63"/>
          <p:cNvCxnSpPr/>
          <p:nvPr/>
        </p:nvCxnSpPr>
        <p:spPr>
          <a:xfrm>
            <a:off x="3485150" y="3156575"/>
            <a:ext cx="4800" cy="14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0" name="Google Shape;7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66"/>
          <p:cNvPicPr preferRelativeResize="0"/>
          <p:nvPr/>
        </p:nvPicPr>
        <p:blipFill rotWithShape="1">
          <a:blip r:embed="rId3">
            <a:alphaModFix/>
          </a:blip>
          <a:srcRect b="0" l="8857" r="11199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6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Plan (voxel)</a:t>
            </a:r>
            <a:endParaRPr b="1"/>
          </a:p>
        </p:txBody>
      </p:sp>
      <p:sp>
        <p:nvSpPr>
          <p:cNvPr id="767" name="Google Shape;767;p66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66"/>
          <p:cNvSpPr/>
          <p:nvPr/>
        </p:nvSpPr>
        <p:spPr>
          <a:xfrm>
            <a:off x="167100" y="219150"/>
            <a:ext cx="91500" cy="91500"/>
          </a:xfrm>
          <a:prstGeom prst="mathPlus">
            <a:avLst>
              <a:gd fmla="val 16885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7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Elevation</a:t>
            </a:r>
            <a:endParaRPr b="1"/>
          </a:p>
        </p:txBody>
      </p:sp>
      <p:sp>
        <p:nvSpPr>
          <p:cNvPr id="774" name="Google Shape;774;p67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67"/>
          <p:cNvSpPr/>
          <p:nvPr/>
        </p:nvSpPr>
        <p:spPr>
          <a:xfrm>
            <a:off x="167100" y="219150"/>
            <a:ext cx="91500" cy="91500"/>
          </a:xfrm>
          <a:prstGeom prst="mathPlus">
            <a:avLst>
              <a:gd fmla="val 16885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7"/>
          <p:cNvSpPr/>
          <p:nvPr/>
        </p:nvSpPr>
        <p:spPr>
          <a:xfrm flipH="1" rot="-5400000">
            <a:off x="8467050" y="320170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7" name="Google Shape;777;p67"/>
          <p:cNvPicPr preferRelativeResize="0"/>
          <p:nvPr/>
        </p:nvPicPr>
        <p:blipFill rotWithShape="1">
          <a:blip r:embed="rId3">
            <a:alphaModFix/>
          </a:blip>
          <a:srcRect b="35383" l="2343" r="1604" t="34225"/>
          <a:stretch/>
        </p:blipFill>
        <p:spPr>
          <a:xfrm>
            <a:off x="167100" y="2607646"/>
            <a:ext cx="8520602" cy="1516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p67"/>
          <p:cNvCxnSpPr/>
          <p:nvPr/>
        </p:nvCxnSpPr>
        <p:spPr>
          <a:xfrm>
            <a:off x="310225" y="4081800"/>
            <a:ext cx="825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67"/>
          <p:cNvSpPr txBox="1"/>
          <p:nvPr/>
        </p:nvSpPr>
        <p:spPr>
          <a:xfrm>
            <a:off x="5729200" y="4156450"/>
            <a:ext cx="50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Lobby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0" name="Google Shape;780;p67"/>
          <p:cNvSpPr txBox="1"/>
          <p:nvPr/>
        </p:nvSpPr>
        <p:spPr>
          <a:xfrm>
            <a:off x="3764150" y="4156450"/>
            <a:ext cx="7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Education Hall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1" name="Google Shape;781;p67"/>
          <p:cNvSpPr txBox="1"/>
          <p:nvPr/>
        </p:nvSpPr>
        <p:spPr>
          <a:xfrm>
            <a:off x="6676500" y="4156450"/>
            <a:ext cx="63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Kitchen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2" name="Google Shape;782;p67"/>
          <p:cNvSpPr txBox="1"/>
          <p:nvPr/>
        </p:nvSpPr>
        <p:spPr>
          <a:xfrm>
            <a:off x="7618050" y="4156450"/>
            <a:ext cx="63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Wards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3" name="Google Shape;783;p67"/>
          <p:cNvSpPr txBox="1"/>
          <p:nvPr/>
        </p:nvSpPr>
        <p:spPr>
          <a:xfrm>
            <a:off x="4475750" y="4156450"/>
            <a:ext cx="71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Pharmacy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4" name="Google Shape;784;p67"/>
          <p:cNvSpPr txBox="1"/>
          <p:nvPr/>
        </p:nvSpPr>
        <p:spPr>
          <a:xfrm>
            <a:off x="2693175" y="4156450"/>
            <a:ext cx="71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PHU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5" name="Google Shape;785;p67"/>
          <p:cNvSpPr txBox="1"/>
          <p:nvPr/>
        </p:nvSpPr>
        <p:spPr>
          <a:xfrm>
            <a:off x="1080425" y="4156450"/>
            <a:ext cx="71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Womens &amp; Children HU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1" name="Google Shape;791;p68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2307425" y="1006538"/>
            <a:ext cx="4529152" cy="2978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Google Shape;792;p68"/>
          <p:cNvGrpSpPr/>
          <p:nvPr/>
        </p:nvGrpSpPr>
        <p:grpSpPr>
          <a:xfrm>
            <a:off x="503150" y="450725"/>
            <a:ext cx="7783625" cy="4341075"/>
            <a:chOff x="802875" y="450725"/>
            <a:chExt cx="7783625" cy="4341075"/>
          </a:xfrm>
        </p:grpSpPr>
        <p:pic>
          <p:nvPicPr>
            <p:cNvPr id="793" name="Google Shape;793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875" y="450725"/>
              <a:ext cx="1885551" cy="1885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875" y="2906250"/>
              <a:ext cx="1885551" cy="188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68"/>
            <p:cNvSpPr/>
            <p:nvPr/>
          </p:nvSpPr>
          <p:spPr>
            <a:xfrm>
              <a:off x="2684850" y="1403750"/>
              <a:ext cx="1018000" cy="375050"/>
            </a:xfrm>
            <a:custGeom>
              <a:rect b="b" l="l" r="r" t="t"/>
              <a:pathLst>
                <a:path extrusionOk="0" h="15002" w="40720">
                  <a:moveTo>
                    <a:pt x="0" y="0"/>
                  </a:moveTo>
                  <a:lnTo>
                    <a:pt x="40720" y="0"/>
                  </a:lnTo>
                  <a:lnTo>
                    <a:pt x="40720" y="15002"/>
                  </a:lnTo>
                </a:path>
              </a:pathLst>
            </a:custGeom>
            <a:noFill/>
            <a:ln cap="flat" cmpd="sng" w="9525">
              <a:solidFill>
                <a:srgbClr val="A64D79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796" name="Google Shape;796;p68"/>
            <p:cNvSpPr/>
            <p:nvPr/>
          </p:nvSpPr>
          <p:spPr>
            <a:xfrm flipH="1" rot="10800000">
              <a:off x="2684850" y="3288499"/>
              <a:ext cx="1275147" cy="572251"/>
            </a:xfrm>
            <a:custGeom>
              <a:rect b="b" l="l" r="r" t="t"/>
              <a:pathLst>
                <a:path extrusionOk="0" h="15002" w="40720">
                  <a:moveTo>
                    <a:pt x="0" y="0"/>
                  </a:moveTo>
                  <a:lnTo>
                    <a:pt x="40720" y="0"/>
                  </a:lnTo>
                  <a:lnTo>
                    <a:pt x="40720" y="15002"/>
                  </a:lnTo>
                </a:path>
              </a:pathLst>
            </a:custGeom>
            <a:noFill/>
            <a:ln cap="flat" cmpd="sng" w="9525">
              <a:solidFill>
                <a:srgbClr val="A64D79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797" name="Google Shape;797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0949" y="1684842"/>
              <a:ext cx="1885551" cy="18855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8" name="Google Shape;798;p68"/>
            <p:cNvCxnSpPr/>
            <p:nvPr/>
          </p:nvCxnSpPr>
          <p:spPr>
            <a:xfrm>
              <a:off x="6075750" y="2627613"/>
              <a:ext cx="625200" cy="0"/>
            </a:xfrm>
            <a:prstGeom prst="straightConnector1">
              <a:avLst/>
            </a:prstGeom>
            <a:noFill/>
            <a:ln cap="flat" cmpd="sng" w="9525">
              <a:solidFill>
                <a:srgbClr val="A64D79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799" name="Google Shape;799;p68"/>
          <p:cNvSpPr/>
          <p:nvPr/>
        </p:nvSpPr>
        <p:spPr>
          <a:xfrm>
            <a:off x="2529600" y="1006550"/>
            <a:ext cx="2449800" cy="2403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Properties of Spatial Unit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0" name="Google Shape;800;p68"/>
          <p:cNvSpPr/>
          <p:nvPr/>
        </p:nvSpPr>
        <p:spPr>
          <a:xfrm>
            <a:off x="2529600" y="4007175"/>
            <a:ext cx="1970400" cy="2403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Current Spatial Unit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1" name="Google Shape;801;p68"/>
          <p:cNvSpPr/>
          <p:nvPr/>
        </p:nvSpPr>
        <p:spPr>
          <a:xfrm>
            <a:off x="6598275" y="3766875"/>
            <a:ext cx="1599900" cy="240300"/>
          </a:xfrm>
          <a:prstGeom prst="rect">
            <a:avLst/>
          </a:prstGeom>
          <a:solidFill>
            <a:srgbClr val="C362AD">
              <a:alpha val="23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About the Zone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2" name="Google Shape;802;p68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Game</a:t>
            </a:r>
            <a:endParaRPr b="1"/>
          </a:p>
        </p:txBody>
      </p:sp>
      <p:sp>
        <p:nvSpPr>
          <p:cNvPr id="803" name="Google Shape;803;p68"/>
          <p:cNvSpPr/>
          <p:nvPr/>
        </p:nvSpPr>
        <p:spPr>
          <a:xfrm flipH="1" rot="-5400000">
            <a:off x="8467525" y="4152000"/>
            <a:ext cx="950100" cy="24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Conclusion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9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Urban Plan</a:t>
            </a:r>
            <a:endParaRPr b="1"/>
          </a:p>
        </p:txBody>
      </p:sp>
      <p:sp>
        <p:nvSpPr>
          <p:cNvPr id="809" name="Google Shape;809;p6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69"/>
          <p:cNvSpPr/>
          <p:nvPr/>
        </p:nvSpPr>
        <p:spPr>
          <a:xfrm>
            <a:off x="3163550" y="4479825"/>
            <a:ext cx="1083900" cy="2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9"/>
          <p:cNvSpPr/>
          <p:nvPr/>
        </p:nvSpPr>
        <p:spPr>
          <a:xfrm flipH="1" rot="-5400000">
            <a:off x="8467525" y="4152000"/>
            <a:ext cx="950100" cy="24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Conclusion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2" name="Google Shape;8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5" y="693188"/>
            <a:ext cx="5308117" cy="37571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0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Reflection and Further Developments</a:t>
            </a:r>
            <a:endParaRPr/>
          </a:p>
        </p:txBody>
      </p:sp>
      <p:sp>
        <p:nvSpPr>
          <p:cNvPr id="818" name="Google Shape;818;p7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70"/>
          <p:cNvPicPr preferRelativeResize="0"/>
          <p:nvPr/>
        </p:nvPicPr>
        <p:blipFill rotWithShape="1">
          <a:blip r:embed="rId3">
            <a:alphaModFix/>
          </a:blip>
          <a:srcRect b="16015" l="9980" r="10108" t="0"/>
          <a:stretch/>
        </p:blipFill>
        <p:spPr>
          <a:xfrm>
            <a:off x="661966" y="1069050"/>
            <a:ext cx="649770" cy="6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0"/>
          <p:cNvPicPr preferRelativeResize="0"/>
          <p:nvPr/>
        </p:nvPicPr>
        <p:blipFill rotWithShape="1">
          <a:blip r:embed="rId4">
            <a:alphaModFix/>
          </a:blip>
          <a:srcRect b="16338" l="2426" r="2426" t="0"/>
          <a:stretch/>
        </p:blipFill>
        <p:spPr>
          <a:xfrm>
            <a:off x="559405" y="2243678"/>
            <a:ext cx="854884" cy="75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0"/>
          <p:cNvPicPr preferRelativeResize="0"/>
          <p:nvPr/>
        </p:nvPicPr>
        <p:blipFill rotWithShape="1">
          <a:blip r:embed="rId5">
            <a:alphaModFix/>
          </a:blip>
          <a:srcRect b="16338" l="2426" r="2426" t="0"/>
          <a:stretch/>
        </p:blipFill>
        <p:spPr>
          <a:xfrm>
            <a:off x="4778809" y="2278083"/>
            <a:ext cx="776639" cy="68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0"/>
          <p:cNvPicPr preferRelativeResize="0"/>
          <p:nvPr/>
        </p:nvPicPr>
        <p:blipFill rotWithShape="1">
          <a:blip r:embed="rId6">
            <a:alphaModFix/>
          </a:blip>
          <a:srcRect b="13628" l="0" r="0" t="-2818"/>
          <a:stretch/>
        </p:blipFill>
        <p:spPr>
          <a:xfrm>
            <a:off x="4778800" y="1034650"/>
            <a:ext cx="776650" cy="6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0"/>
          <p:cNvPicPr preferRelativeResize="0"/>
          <p:nvPr/>
        </p:nvPicPr>
        <p:blipFill rotWithShape="1">
          <a:blip r:embed="rId7">
            <a:alphaModFix/>
          </a:blip>
          <a:srcRect b="23244" l="23631" r="27592" t="23282"/>
          <a:stretch/>
        </p:blipFill>
        <p:spPr>
          <a:xfrm>
            <a:off x="4778800" y="3405187"/>
            <a:ext cx="776649" cy="85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0"/>
          <p:cNvPicPr preferRelativeResize="0"/>
          <p:nvPr/>
        </p:nvPicPr>
        <p:blipFill rotWithShape="1">
          <a:blip r:embed="rId8">
            <a:alphaModFix/>
          </a:blip>
          <a:srcRect b="0" l="0" r="0" t="-1522"/>
          <a:stretch/>
        </p:blipFill>
        <p:spPr>
          <a:xfrm>
            <a:off x="704808" y="3544562"/>
            <a:ext cx="56408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0"/>
          <p:cNvSpPr txBox="1"/>
          <p:nvPr/>
        </p:nvSpPr>
        <p:spPr>
          <a:xfrm>
            <a:off x="1477400" y="937825"/>
            <a:ext cx="28398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Better Integration of First Floor</a:t>
            </a:r>
            <a:b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It was not a priority to provide an access through a ramp, and hence it is only possible to place administrative functions above.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6" name="Google Shape;826;p70"/>
          <p:cNvSpPr txBox="1"/>
          <p:nvPr/>
        </p:nvSpPr>
        <p:spPr>
          <a:xfrm>
            <a:off x="5555450" y="980500"/>
            <a:ext cx="298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More Evaluation Criteria</a:t>
            </a:r>
            <a:b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Currently in the configuration, we only include ‘least possible circulation tiles’.</a:t>
            </a:r>
            <a:endParaRPr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7" name="Google Shape;827;p70"/>
          <p:cNvSpPr txBox="1"/>
          <p:nvPr/>
        </p:nvSpPr>
        <p:spPr>
          <a:xfrm>
            <a:off x="1477400" y="2139213"/>
            <a:ext cx="28398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Game Control</a:t>
            </a:r>
            <a:b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The user is given high control to place the functions, which might not result in the best design (ventilation, daylight)</a:t>
            </a:r>
            <a:endParaRPr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8" name="Google Shape;828;p70"/>
          <p:cNvSpPr txBox="1"/>
          <p:nvPr/>
        </p:nvSpPr>
        <p:spPr>
          <a:xfrm>
            <a:off x="5555450" y="2131425"/>
            <a:ext cx="298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Gamifying the </a:t>
            </a:r>
            <a:r>
              <a:rPr b="1"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whole process</a:t>
            </a:r>
            <a:b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Walls are now only placed manually.</a:t>
            </a:r>
            <a:b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Staircase is configured manually.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9" name="Google Shape;829;p70"/>
          <p:cNvSpPr txBox="1"/>
          <p:nvPr/>
        </p:nvSpPr>
        <p:spPr>
          <a:xfrm>
            <a:off x="1477400" y="3396038"/>
            <a:ext cx="2839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Spatial Variation</a:t>
            </a:r>
            <a:b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 wanted to have a columnless 2x2 module, but they were not possible with a first floor.</a:t>
            </a:r>
            <a:endParaRPr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0" name="Google Shape;830;p70"/>
          <p:cNvSpPr txBox="1"/>
          <p:nvPr/>
        </p:nvSpPr>
        <p:spPr>
          <a:xfrm>
            <a:off x="5555450" y="3462525"/>
            <a:ext cx="298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Material Optimization</a:t>
            </a:r>
            <a:b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The materials need to be reduced by scooping out extra earth from the blocks.</a:t>
            </a:r>
            <a:endParaRPr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1" name="Google Shape;831;p70"/>
          <p:cNvSpPr/>
          <p:nvPr/>
        </p:nvSpPr>
        <p:spPr>
          <a:xfrm flipH="1" rot="-5400000">
            <a:off x="8467525" y="4152000"/>
            <a:ext cx="950100" cy="24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Conclusion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71"/>
          <p:cNvSpPr txBox="1"/>
          <p:nvPr>
            <p:ph idx="4294967295" type="title"/>
          </p:nvPr>
        </p:nvSpPr>
        <p:spPr>
          <a:xfrm>
            <a:off x="492325" y="2150850"/>
            <a:ext cx="367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 CARE(THY)</a:t>
            </a:r>
            <a:endParaRPr sz="2000"/>
          </a:p>
        </p:txBody>
      </p:sp>
      <p:pic>
        <p:nvPicPr>
          <p:cNvPr id="838" name="Google Shape;838;p71"/>
          <p:cNvPicPr preferRelativeResize="0"/>
          <p:nvPr/>
        </p:nvPicPr>
        <p:blipFill rotWithShape="1">
          <a:blip r:embed="rId3">
            <a:alphaModFix/>
          </a:blip>
          <a:srcRect b="0" l="23719" r="29275" t="0"/>
          <a:stretch/>
        </p:blipFill>
        <p:spPr>
          <a:xfrm>
            <a:off x="4845850" y="0"/>
            <a:ext cx="4298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1"/>
          <p:cNvSpPr txBox="1"/>
          <p:nvPr>
            <p:ph idx="4294967295" type="title"/>
          </p:nvPr>
        </p:nvSpPr>
        <p:spPr>
          <a:xfrm>
            <a:off x="492325" y="564925"/>
            <a:ext cx="367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Questions?</a:t>
            </a:r>
            <a:endParaRPr sz="2000"/>
          </a:p>
        </p:txBody>
      </p:sp>
      <p:sp>
        <p:nvSpPr>
          <p:cNvPr id="840" name="Google Shape;840;p71"/>
          <p:cNvSpPr txBox="1"/>
          <p:nvPr>
            <p:ph idx="4294967295" type="title"/>
          </p:nvPr>
        </p:nvSpPr>
        <p:spPr>
          <a:xfrm>
            <a:off x="492325" y="2822375"/>
            <a:ext cx="367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Anurag</a:t>
            </a:r>
            <a:endParaRPr b="0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Diederik</a:t>
            </a:r>
            <a:endParaRPr b="0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Karin</a:t>
            </a:r>
            <a:endParaRPr b="0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Pragya</a:t>
            </a:r>
            <a:endParaRPr b="0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Design Vision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463050" y="1475800"/>
            <a:ext cx="6037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Making basic a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nd supplementary he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althcare</a:t>
            </a:r>
            <a:r>
              <a:rPr b="1"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more accessible</a:t>
            </a:r>
            <a:r>
              <a:rPr b="1"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to the people of Zaatari.</a:t>
            </a:r>
            <a:endParaRPr sz="15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463050" y="2571750"/>
            <a:ext cx="6037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Our aim is to create a </a:t>
            </a:r>
            <a:r>
              <a:rPr b="1" lang="en" sz="1500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flexible 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tool to design hospitals based on </a:t>
            </a:r>
            <a:r>
              <a:rPr b="1" lang="en" sz="1500">
                <a:solidFill>
                  <a:srgbClr val="C98ABB"/>
                </a:solidFill>
                <a:latin typeface="Courier New"/>
                <a:ea typeface="Courier New"/>
                <a:cs typeface="Courier New"/>
                <a:sym typeface="Courier New"/>
              </a:rPr>
              <a:t>specific 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local and urban needs. </a:t>
            </a:r>
            <a:endParaRPr sz="15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18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Medical Network 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19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5572125" y="572700"/>
            <a:ext cx="2807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Proposed scales </a:t>
            </a:r>
            <a:endParaRPr sz="9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Clinic: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Local scale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Decentralized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Accessible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Basic care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Hospital: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Urban</a:t>
            </a: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 scale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Centralized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Efficient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Basic care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900"/>
              <a:buFont typeface="Courier New"/>
              <a:buChar char="-"/>
            </a:pPr>
            <a:r>
              <a:rPr lang="en" sz="9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Specialized care </a:t>
            </a:r>
            <a:endParaRPr sz="90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5" y="692377"/>
            <a:ext cx="5090551" cy="3603123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Synthesis 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0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416600" y="2240675"/>
            <a:ext cx="2978825" cy="2132024"/>
            <a:chOff x="5416600" y="2240675"/>
            <a:chExt cx="2978825" cy="2132024"/>
          </a:xfrm>
        </p:grpSpPr>
        <p:pic>
          <p:nvPicPr>
            <p:cNvPr id="143" name="Google Shape;14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6600" y="2240675"/>
              <a:ext cx="2759100" cy="2132024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4" name="Google Shape;144;p20"/>
            <p:cNvSpPr/>
            <p:nvPr/>
          </p:nvSpPr>
          <p:spPr>
            <a:xfrm>
              <a:off x="7345425" y="2443200"/>
              <a:ext cx="742800" cy="25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 txBox="1"/>
            <p:nvPr/>
          </p:nvSpPr>
          <p:spPr>
            <a:xfrm>
              <a:off x="7345425" y="2392500"/>
              <a:ext cx="1050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99999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Synthesis</a:t>
              </a:r>
              <a:endParaRPr sz="7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46" name="Google Shape;146;p20"/>
          <p:cNvGrpSpPr/>
          <p:nvPr/>
        </p:nvGrpSpPr>
        <p:grpSpPr>
          <a:xfrm>
            <a:off x="119350" y="773825"/>
            <a:ext cx="5090551" cy="3598866"/>
            <a:chOff x="119350" y="773825"/>
            <a:chExt cx="5090551" cy="3598866"/>
          </a:xfrm>
        </p:grpSpPr>
        <p:pic>
          <p:nvPicPr>
            <p:cNvPr id="147" name="Google Shape;14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350" y="773825"/>
              <a:ext cx="5090551" cy="3598866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8" name="Google Shape;148;p20"/>
            <p:cNvSpPr/>
            <p:nvPr/>
          </p:nvSpPr>
          <p:spPr>
            <a:xfrm>
              <a:off x="3881425" y="1047000"/>
              <a:ext cx="1050000" cy="25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 txBox="1"/>
            <p:nvPr/>
          </p:nvSpPr>
          <p:spPr>
            <a:xfrm>
              <a:off x="3881425" y="998550"/>
              <a:ext cx="1197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E9E9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Synthesis</a:t>
              </a:r>
              <a:endParaRPr sz="110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2586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Location Selection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36658" y="4749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1"/>
          <p:cNvSpPr/>
          <p:nvPr/>
        </p:nvSpPr>
        <p:spPr>
          <a:xfrm flipH="1" rot="-5400000">
            <a:off x="8467200" y="351750"/>
            <a:ext cx="950100" cy="2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074C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57" name="Google Shape;157;p21"/>
          <p:cNvGrpSpPr/>
          <p:nvPr/>
        </p:nvGrpSpPr>
        <p:grpSpPr>
          <a:xfrm>
            <a:off x="1564599" y="572693"/>
            <a:ext cx="5908603" cy="4177191"/>
            <a:chOff x="1564599" y="572693"/>
            <a:chExt cx="5908603" cy="4177191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64599" y="572693"/>
              <a:ext cx="5908603" cy="4177191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9" name="Google Shape;159;p21"/>
            <p:cNvSpPr/>
            <p:nvPr/>
          </p:nvSpPr>
          <p:spPr>
            <a:xfrm>
              <a:off x="5928483" y="868526"/>
              <a:ext cx="1231271" cy="2862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17575E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